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notesMasterIdLst>
    <p:notesMasterId r:id="rId21"/>
  </p:notesMasterIdLst>
  <p:handoutMasterIdLst>
    <p:handoutMasterId r:id="rId22"/>
  </p:handoutMasterIdLst>
  <p:sldIdLst>
    <p:sldId id="991" r:id="rId2"/>
    <p:sldId id="974" r:id="rId3"/>
    <p:sldId id="988" r:id="rId4"/>
    <p:sldId id="983" r:id="rId5"/>
    <p:sldId id="976" r:id="rId6"/>
    <p:sldId id="975" r:id="rId7"/>
    <p:sldId id="935" r:id="rId8"/>
    <p:sldId id="995" r:id="rId9"/>
    <p:sldId id="977" r:id="rId10"/>
    <p:sldId id="992" r:id="rId11"/>
    <p:sldId id="978" r:id="rId12"/>
    <p:sldId id="981" r:id="rId13"/>
    <p:sldId id="982" r:id="rId14"/>
    <p:sldId id="993" r:id="rId15"/>
    <p:sldId id="985" r:id="rId16"/>
    <p:sldId id="986" r:id="rId17"/>
    <p:sldId id="987" r:id="rId18"/>
    <p:sldId id="989" r:id="rId19"/>
    <p:sldId id="994" r:id="rId20"/>
  </p:sldIdLst>
  <p:sldSz cx="12196763" cy="6858000"/>
  <p:notesSz cx="6858000" cy="9144000"/>
  <p:custDataLst>
    <p:tags r:id="rId23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42">
          <p15:clr>
            <a:srgbClr val="A4A3A4"/>
          </p15:clr>
        </p15:guide>
        <p15:guide id="2" pos="384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8F8"/>
    <a:srgbClr val="F1F1F1"/>
    <a:srgbClr val="E0E0E0"/>
    <a:srgbClr val="006BBC"/>
    <a:srgbClr val="EAEAEA"/>
    <a:srgbClr val="DDDDDD"/>
    <a:srgbClr val="0DC2D5"/>
    <a:srgbClr val="17DCF1"/>
    <a:srgbClr val="12D0CB"/>
    <a:srgbClr val="FDE6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中度样式 1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FECB4D8-DB02-4DC6-A0A2-4F2EBAE1DC90}" styleName="中度样式 1 - 强调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137" autoAdjust="0"/>
    <p:restoredTop sz="49635" autoAdjust="0"/>
  </p:normalViewPr>
  <p:slideViewPr>
    <p:cSldViewPr snapToObjects="1">
      <p:cViewPr varScale="1">
        <p:scale>
          <a:sx n="115" d="100"/>
          <a:sy n="115" d="100"/>
        </p:scale>
        <p:origin x="540" y="96"/>
      </p:cViewPr>
      <p:guideLst>
        <p:guide orient="horz" pos="2142"/>
        <p:guide pos="384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69" d="100"/>
          <a:sy n="69" d="100"/>
        </p:scale>
        <p:origin x="-2838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40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610686-844B-4A1B-87C8-BB90DB4BAB8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65553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zh-CN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B9EEDA17-7CE7-49CA-897E-A1888A19DA62}" type="datetimeFigureOut">
              <a:rPr lang="zh-CN" altLang="en-US"/>
              <a:pPr/>
              <a:t>2023/5/16</a:t>
            </a:fld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CE1689F0-D8FB-450F-A36F-553F26501FEE}" type="slidenum">
              <a:rPr lang="zh-CN" alt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1610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1979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6057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1531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9321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76485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3719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3307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5285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7458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1379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5607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80898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6328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9275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1318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5296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597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6556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21500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8860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978274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43963" y="908050"/>
            <a:ext cx="2743200" cy="5218113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908050"/>
            <a:ext cx="8081963" cy="5218113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089430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PECLOGO-eff-0-1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46913" y="2886609"/>
            <a:ext cx="1060349" cy="798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PPECLOGO-eff-0-2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30462" y="2758265"/>
            <a:ext cx="1096814" cy="838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PPECLOGO-eff-0-3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0451" y="1447779"/>
            <a:ext cx="3013731" cy="2376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PPECLOGO-eff-0-1"/>
          <p:cNvPicPr>
            <a:picLocks noChangeAspect="1" noChangeArrowheads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67436" y="3771071"/>
            <a:ext cx="524127" cy="395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PPECLOGO-eff-0-1"/>
          <p:cNvPicPr>
            <a:picLocks noChangeAspect="1" noChangeArrowheads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76340" y="2904246"/>
            <a:ext cx="401158" cy="302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PPECLOGO-eff-0-2"/>
          <p:cNvPicPr>
            <a:picLocks noChangeAspect="1" noChangeArrowheads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77817" y="2574149"/>
            <a:ext cx="981731" cy="750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PPECLOGO-eff-5-4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61942" y="3206628"/>
            <a:ext cx="1477636" cy="1123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PPECLOGO-eff-5-2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52404" y="3446014"/>
            <a:ext cx="1834444" cy="1436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PPECLOGO-eff-5-4"/>
          <p:cNvPicPr>
            <a:picLocks noChangeAspect="1" noChangeArrowheads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86102" y="2725338"/>
            <a:ext cx="1116794" cy="851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PPECLOGO-eff-0-1"/>
          <p:cNvPicPr>
            <a:picLocks noChangeAspect="1" noChangeArrowheads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42800" y="3624920"/>
            <a:ext cx="522112" cy="393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PPECLOGO-eff-0-1"/>
          <p:cNvPicPr>
            <a:picLocks noChangeAspect="1" noChangeArrowheads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54880" y="2365000"/>
            <a:ext cx="522110" cy="393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PPECLOGO-eff2-1-2"/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4437" y="2795894"/>
            <a:ext cx="1697365" cy="1428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 descr="PPECLOGO-eff2-1-3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83626" y="2785815"/>
            <a:ext cx="437445" cy="365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PPECLOGO-eff2-1-4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19340" y="3325061"/>
            <a:ext cx="703540" cy="587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 descr="PPECLOGO-eff2-1-3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39008" y="2909285"/>
            <a:ext cx="360841" cy="302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 descr="PPECLOGO-eff2-1-3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44990" y="3446013"/>
            <a:ext cx="282222" cy="236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7560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rAng="0" ptsTypes="">
                                      <p:cBhvr>
                                        <p:cTn id="39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33333E-6 L -0.31632 3.33333E-6 " pathEditMode="relative" rAng="0" ptsTypes="AA">
                                      <p:cBhvr>
                                        <p:cTn id="4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16" y="0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04 -1.85185E-6 L -0.46684 -1.85185E-6 " pathEditMode="relative" rAng="0" ptsTypes="AA">
                                      <p:cBhvr>
                                        <p:cTn id="43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94" y="0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1.11111E-6 L -0.19531 1.11111E-6 " pathEditMode="relative" rAng="0" ptsTypes="AA">
                                      <p:cBhvr>
                                        <p:cTn id="45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74" y="0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59259E-6 L -0.43594 2.59259E-6 " pathEditMode="relative" rAng="0" ptsTypes="AA">
                                      <p:cBhvr>
                                        <p:cTn id="4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06" y="0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1.85185E-6 L -0.33577 -1.85185E-6 " pathEditMode="relative" rAng="0" ptsTypes="AA">
                                      <p:cBhvr>
                                        <p:cTn id="4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88" y="0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85185E-6 L -0.57188 -1.85185E-6 " pathEditMode="relative" rAng="0" ptsTypes="AA">
                                      <p:cBhvr>
                                        <p:cTn id="51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594" y="0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85185E-6 L -0.57188 -1.85185E-6 " pathEditMode="relative" rAng="0" ptsTypes="AA">
                                      <p:cBhvr>
                                        <p:cTn id="53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594" y="0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59259E-6 L 0.43906 2.59259E-6 " pathEditMode="relative" rAng="0" ptsTypes="AA">
                                      <p:cBhvr>
                                        <p:cTn id="55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44" y="0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2.96296E-6 L 0.62813 2.96296E-6 " pathEditMode="relative" rAng="0" ptsTypes="AA">
                                      <p:cBhvr>
                                        <p:cTn id="57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06" y="0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2.96296E-6 L 0.42465 -2.96296E-6 " pathEditMode="relative" rAng="0" ptsTypes="AA">
                                      <p:cBhvr>
                                        <p:cTn id="5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33" y="0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3" presetClass="exit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53" presetClass="exit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53" presetClass="exit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53" presetClass="exit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53" presetClass="exit" presetSubtype="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25624" y="908050"/>
            <a:ext cx="10601349" cy="635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25624" y="1600200"/>
            <a:ext cx="10601349" cy="452596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2" name="Freeform 5"/>
          <p:cNvSpPr>
            <a:spLocks/>
          </p:cNvSpPr>
          <p:nvPr userDrawn="1"/>
        </p:nvSpPr>
        <p:spPr bwMode="auto">
          <a:xfrm>
            <a:off x="0" y="6624205"/>
            <a:ext cx="10372256" cy="233795"/>
          </a:xfrm>
          <a:custGeom>
            <a:avLst/>
            <a:gdLst>
              <a:gd name="T0" fmla="*/ 0 w 13604"/>
              <a:gd name="T1" fmla="*/ 275 h 275"/>
              <a:gd name="T2" fmla="*/ 13508 w 13604"/>
              <a:gd name="T3" fmla="*/ 275 h 275"/>
              <a:gd name="T4" fmla="*/ 13604 w 13604"/>
              <a:gd name="T5" fmla="*/ 0 h 275"/>
              <a:gd name="T6" fmla="*/ 0 w 13604"/>
              <a:gd name="T7" fmla="*/ 0 h 275"/>
              <a:gd name="T8" fmla="*/ 0 w 13604"/>
              <a:gd name="T9" fmla="*/ 275 h 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604" h="275">
                <a:moveTo>
                  <a:pt x="0" y="275"/>
                </a:moveTo>
                <a:lnTo>
                  <a:pt x="13508" y="275"/>
                </a:lnTo>
                <a:lnTo>
                  <a:pt x="13604" y="0"/>
                </a:lnTo>
                <a:lnTo>
                  <a:pt x="0" y="0"/>
                </a:lnTo>
                <a:lnTo>
                  <a:pt x="0" y="275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" name="Freeform 6"/>
          <p:cNvSpPr>
            <a:spLocks/>
          </p:cNvSpPr>
          <p:nvPr userDrawn="1"/>
        </p:nvSpPr>
        <p:spPr bwMode="auto">
          <a:xfrm>
            <a:off x="10337503" y="6482033"/>
            <a:ext cx="1859297" cy="375967"/>
          </a:xfrm>
          <a:custGeom>
            <a:avLst/>
            <a:gdLst>
              <a:gd name="T0" fmla="*/ 162 w 2439"/>
              <a:gd name="T1" fmla="*/ 0 h 443"/>
              <a:gd name="T2" fmla="*/ 0 w 2439"/>
              <a:gd name="T3" fmla="*/ 443 h 443"/>
              <a:gd name="T4" fmla="*/ 2439 w 2439"/>
              <a:gd name="T5" fmla="*/ 443 h 443"/>
              <a:gd name="T6" fmla="*/ 2439 w 2439"/>
              <a:gd name="T7" fmla="*/ 0 h 443"/>
              <a:gd name="T8" fmla="*/ 162 w 2439"/>
              <a:gd name="T9" fmla="*/ 0 h 4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39" h="443">
                <a:moveTo>
                  <a:pt x="162" y="0"/>
                </a:moveTo>
                <a:lnTo>
                  <a:pt x="0" y="443"/>
                </a:lnTo>
                <a:lnTo>
                  <a:pt x="2439" y="443"/>
                </a:lnTo>
                <a:lnTo>
                  <a:pt x="2439" y="0"/>
                </a:lnTo>
                <a:lnTo>
                  <a:pt x="162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" name="Rectangle 6"/>
          <p:cNvSpPr>
            <a:spLocks noChangeArrowheads="1"/>
          </p:cNvSpPr>
          <p:nvPr userDrawn="1"/>
        </p:nvSpPr>
        <p:spPr bwMode="auto">
          <a:xfrm>
            <a:off x="10809099" y="6544615"/>
            <a:ext cx="1115532" cy="244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sz="1600" b="0" i="0" u="none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/>
                <a:latin typeface="+mj-ea"/>
                <a:ea typeface="+mj-ea"/>
                <a:cs typeface="宋体" pitchFamily="2" charset="-122"/>
              </a:rPr>
              <a:t>第          页</a:t>
            </a:r>
            <a:endParaRPr kumimoji="0" lang="zh-CN" sz="1800" b="0" i="0" u="none" strike="noStrike" cap="none" normalizeH="0" baseline="0" dirty="0">
              <a:ln>
                <a:noFill/>
              </a:ln>
              <a:solidFill>
                <a:schemeClr val="accent2"/>
              </a:solidFill>
              <a:effectLst/>
              <a:latin typeface="+mj-ea"/>
              <a:ea typeface="+mj-ea"/>
              <a:cs typeface="宋体" pitchFamily="2" charset="-122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11138277" y="6500739"/>
            <a:ext cx="4571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9BCBF865-A225-49B7-8C06-A3D8CF7C3037}" type="slidenum">
              <a:rPr lang="zh-CN" altLang="en-US" sz="1600" smtClean="0">
                <a:solidFill>
                  <a:schemeClr val="accent2"/>
                </a:solidFill>
                <a:latin typeface="+mj-ea"/>
                <a:ea typeface="+mj-ea"/>
              </a:rPr>
              <a:pPr algn="ctr"/>
              <a:t>‹#›</a:t>
            </a:fld>
            <a:endParaRPr lang="zh-CN" altLang="en-US" sz="1600" dirty="0">
              <a:solidFill>
                <a:schemeClr val="accent2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646121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6375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2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6375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38854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178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3788" y="1600200"/>
            <a:ext cx="541337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789888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7563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956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956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6013" y="1535113"/>
            <a:ext cx="539115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6013" y="2174875"/>
            <a:ext cx="539115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297472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4204940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5341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320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8850" y="273050"/>
            <a:ext cx="681831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320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204799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90775" y="4800600"/>
            <a:ext cx="731837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90775" y="612775"/>
            <a:ext cx="731837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90775" y="5367338"/>
            <a:ext cx="731837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989314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gradFill flip="none" rotWithShape="1">
          <a:gsLst>
            <a:gs pos="23000">
              <a:schemeClr val="accent1">
                <a:lumMod val="5000"/>
                <a:lumOff val="95000"/>
              </a:schemeClr>
            </a:gs>
            <a:gs pos="100000">
              <a:srgbClr val="E0E0E0"/>
            </a:gs>
          </a:gsLst>
          <a:lin ang="3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908050"/>
            <a:ext cx="10977563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dirty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756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dirty="0"/>
              <a:t>单击此处编辑母版文本样式</a:t>
            </a:r>
          </a:p>
          <a:p>
            <a:pPr lvl="1"/>
            <a:r>
              <a:rPr lang="zh-CN" dirty="0"/>
              <a:t>第二级</a:t>
            </a:r>
          </a:p>
        </p:txBody>
      </p:sp>
      <p:sp>
        <p:nvSpPr>
          <p:cNvPr id="4" name="文本框 3"/>
          <p:cNvSpPr txBox="1"/>
          <p:nvPr userDrawn="1"/>
        </p:nvSpPr>
        <p:spPr>
          <a:xfrm>
            <a:off x="1241693" y="267970"/>
            <a:ext cx="5471373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spcAft>
                <a:spcPts val="600"/>
              </a:spcAft>
            </a:pPr>
            <a:r>
              <a:rPr lang="zh-CN" altLang="en-US" sz="1600" dirty="0">
                <a:solidFill>
                  <a:srgbClr val="E43C11"/>
                </a:solidFill>
                <a:latin typeface="+mn-ea"/>
                <a:ea typeface="+mn-ea"/>
              </a:rPr>
              <a:t>共青团厦门大学嘉庚学院建筑学院委员会</a:t>
            </a:r>
          </a:p>
          <a:p>
            <a:pPr algn="dist">
              <a:spcAft>
                <a:spcPts val="600"/>
              </a:spcAft>
            </a:pPr>
            <a:r>
              <a:rPr lang="zh-CN" altLang="en-US" sz="1600" dirty="0">
                <a:solidFill>
                  <a:srgbClr val="F8F8F8"/>
                </a:solidFill>
                <a:highlight>
                  <a:srgbClr val="008000"/>
                </a:highlight>
                <a:latin typeface="+mn-ea"/>
                <a:ea typeface="+mn-ea"/>
              </a:rPr>
              <a:t>凝聚青年</a:t>
            </a:r>
            <a:r>
              <a:rPr lang="en-US" altLang="zh-CN" sz="1600" dirty="0">
                <a:solidFill>
                  <a:srgbClr val="F8F8F8"/>
                </a:solidFill>
                <a:highlight>
                  <a:srgbClr val="008000"/>
                </a:highlight>
                <a:latin typeface="+mn-ea"/>
                <a:ea typeface="+mn-ea"/>
              </a:rPr>
              <a:t>|</a:t>
            </a:r>
            <a:r>
              <a:rPr lang="zh-CN" altLang="en-US" sz="1600" dirty="0">
                <a:solidFill>
                  <a:srgbClr val="F8F8F8"/>
                </a:solidFill>
                <a:highlight>
                  <a:srgbClr val="008000"/>
                </a:highlight>
                <a:latin typeface="+mn-ea"/>
                <a:ea typeface="+mn-ea"/>
              </a:rPr>
              <a:t>服务大局</a:t>
            </a:r>
            <a:r>
              <a:rPr lang="en-US" altLang="zh-CN" sz="1600" dirty="0">
                <a:solidFill>
                  <a:srgbClr val="F8F8F8"/>
                </a:solidFill>
                <a:highlight>
                  <a:srgbClr val="008000"/>
                </a:highlight>
                <a:latin typeface="+mn-ea"/>
                <a:ea typeface="+mn-ea"/>
              </a:rPr>
              <a:t>|</a:t>
            </a:r>
            <a:r>
              <a:rPr lang="zh-CN" altLang="en-US" sz="1600" dirty="0">
                <a:solidFill>
                  <a:srgbClr val="F8F8F8"/>
                </a:solidFill>
                <a:highlight>
                  <a:srgbClr val="008000"/>
                </a:highlight>
                <a:latin typeface="+mn-ea"/>
                <a:ea typeface="+mn-ea"/>
              </a:rPr>
              <a:t>当好桥梁</a:t>
            </a:r>
            <a:r>
              <a:rPr lang="en-US" altLang="zh-CN" sz="1600" dirty="0">
                <a:solidFill>
                  <a:srgbClr val="F8F8F8"/>
                </a:solidFill>
                <a:highlight>
                  <a:srgbClr val="008000"/>
                </a:highlight>
                <a:latin typeface="+mn-ea"/>
                <a:ea typeface="+mn-ea"/>
              </a:rPr>
              <a:t>|</a:t>
            </a:r>
            <a:r>
              <a:rPr lang="zh-CN" altLang="en-US" sz="1600" dirty="0">
                <a:solidFill>
                  <a:srgbClr val="F8F8F8"/>
                </a:solidFill>
                <a:highlight>
                  <a:srgbClr val="008000"/>
                </a:highlight>
                <a:latin typeface="+mn-ea"/>
                <a:ea typeface="+mn-ea"/>
              </a:rPr>
              <a:t>从严治团</a:t>
            </a:r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57" y="144635"/>
            <a:ext cx="890780" cy="908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129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84" r:id="rId12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  <a:ea typeface="微软雅黑" pitchFamily="34" charset="-122"/>
        </a:defRPr>
      </a:lvl2pPr>
      <a:lvl3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  <a:ea typeface="微软雅黑" pitchFamily="34" charset="-122"/>
        </a:defRPr>
      </a:lvl3pPr>
      <a:lvl4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  <a:ea typeface="微软雅黑" pitchFamily="34" charset="-122"/>
        </a:defRPr>
      </a:lvl4pPr>
      <a:lvl5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  <a:ea typeface="微软雅黑" pitchFamily="34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  <a:ea typeface="微软雅黑" pitchFamily="34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  <a:ea typeface="微软雅黑" pitchFamily="34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  <a:ea typeface="微软雅黑" pitchFamily="34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  <a:ea typeface="微软雅黑" pitchFamily="34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2"/>
          </a:solidFill>
          <a:latin typeface="+mn-lt"/>
          <a:ea typeface="仿宋_GB2312" pitchFamily="49" charset="-122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宋体" pitchFamily="2" charset="-122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宋体" pitchFamily="2" charset="-122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itchFamily="2" charset="-122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itchFamily="2" charset="-122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itchFamily="2" charset="-122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itchFamily="2" charset="-122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itchFamily="2" charset="-122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/>
          </p:cNvSpPr>
          <p:nvPr/>
        </p:nvSpPr>
        <p:spPr bwMode="auto">
          <a:xfrm>
            <a:off x="0" y="0"/>
            <a:ext cx="12196800" cy="3913816"/>
          </a:xfrm>
          <a:custGeom>
            <a:avLst/>
            <a:gdLst>
              <a:gd name="T0" fmla="*/ 16000 w 16000"/>
              <a:gd name="T1" fmla="*/ 0 h 5120"/>
              <a:gd name="T2" fmla="*/ 0 w 16000"/>
              <a:gd name="T3" fmla="*/ 0 h 5120"/>
              <a:gd name="T4" fmla="*/ 0 w 16000"/>
              <a:gd name="T5" fmla="*/ 5120 h 5120"/>
              <a:gd name="T6" fmla="*/ 4993 w 16000"/>
              <a:gd name="T7" fmla="*/ 5120 h 5120"/>
              <a:gd name="T8" fmla="*/ 5035 w 16000"/>
              <a:gd name="T9" fmla="*/ 5041 h 5120"/>
              <a:gd name="T10" fmla="*/ 16000 w 16000"/>
              <a:gd name="T11" fmla="*/ 5041 h 5120"/>
              <a:gd name="T12" fmla="*/ 16000 w 16000"/>
              <a:gd name="T13" fmla="*/ 0 h 5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000" h="5120">
                <a:moveTo>
                  <a:pt x="16000" y="0"/>
                </a:moveTo>
                <a:lnTo>
                  <a:pt x="0" y="0"/>
                </a:lnTo>
                <a:lnTo>
                  <a:pt x="0" y="5120"/>
                </a:lnTo>
                <a:lnTo>
                  <a:pt x="4993" y="5120"/>
                </a:lnTo>
                <a:lnTo>
                  <a:pt x="5035" y="5041"/>
                </a:lnTo>
                <a:lnTo>
                  <a:pt x="16000" y="5041"/>
                </a:lnTo>
                <a:lnTo>
                  <a:pt x="1600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" name="Freeform 6"/>
          <p:cNvSpPr>
            <a:spLocks/>
          </p:cNvSpPr>
          <p:nvPr/>
        </p:nvSpPr>
        <p:spPr bwMode="auto">
          <a:xfrm>
            <a:off x="-1" y="3844908"/>
            <a:ext cx="3866133" cy="81932"/>
          </a:xfrm>
          <a:custGeom>
            <a:avLst/>
            <a:gdLst>
              <a:gd name="T0" fmla="*/ 0 w 4924"/>
              <a:gd name="T1" fmla="*/ 107 h 107"/>
              <a:gd name="T2" fmla="*/ 4867 w 4924"/>
              <a:gd name="T3" fmla="*/ 107 h 107"/>
              <a:gd name="T4" fmla="*/ 4924 w 4924"/>
              <a:gd name="T5" fmla="*/ 0 h 107"/>
              <a:gd name="T6" fmla="*/ 0 w 4924"/>
              <a:gd name="T7" fmla="*/ 0 h 107"/>
              <a:gd name="T8" fmla="*/ 0 w 4924"/>
              <a:gd name="T9" fmla="*/ 107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24" h="107">
                <a:moveTo>
                  <a:pt x="0" y="107"/>
                </a:moveTo>
                <a:lnTo>
                  <a:pt x="4867" y="107"/>
                </a:lnTo>
                <a:lnTo>
                  <a:pt x="4924" y="0"/>
                </a:lnTo>
                <a:lnTo>
                  <a:pt x="0" y="0"/>
                </a:lnTo>
                <a:lnTo>
                  <a:pt x="0" y="107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" name="Freeform 7"/>
          <p:cNvSpPr>
            <a:spLocks/>
          </p:cNvSpPr>
          <p:nvPr/>
        </p:nvSpPr>
        <p:spPr bwMode="auto">
          <a:xfrm>
            <a:off x="3794124" y="3780308"/>
            <a:ext cx="8402675" cy="146532"/>
          </a:xfrm>
          <a:custGeom>
            <a:avLst/>
            <a:gdLst>
              <a:gd name="T0" fmla="*/ 11046 w 11049"/>
              <a:gd name="T1" fmla="*/ 191 h 191"/>
              <a:gd name="T2" fmla="*/ 0 w 11049"/>
              <a:gd name="T3" fmla="*/ 191 h 191"/>
              <a:gd name="T4" fmla="*/ 102 w 11049"/>
              <a:gd name="T5" fmla="*/ 0 h 191"/>
              <a:gd name="T6" fmla="*/ 11049 w 11049"/>
              <a:gd name="T7" fmla="*/ 0 h 191"/>
              <a:gd name="T8" fmla="*/ 11049 w 11049"/>
              <a:gd name="T9" fmla="*/ 186 h 191"/>
              <a:gd name="T10" fmla="*/ 11046 w 11049"/>
              <a:gd name="T11" fmla="*/ 191 h 1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049" h="191">
                <a:moveTo>
                  <a:pt x="11046" y="191"/>
                </a:moveTo>
                <a:lnTo>
                  <a:pt x="0" y="191"/>
                </a:lnTo>
                <a:lnTo>
                  <a:pt x="102" y="0"/>
                </a:lnTo>
                <a:lnTo>
                  <a:pt x="11049" y="0"/>
                </a:lnTo>
                <a:lnTo>
                  <a:pt x="11049" y="186"/>
                </a:lnTo>
                <a:lnTo>
                  <a:pt x="11046" y="19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1273845" y="4235348"/>
            <a:ext cx="9721080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pPr algn="ctr"/>
            <a:r>
              <a:rPr lang="zh-CN" altLang="en-US" sz="5400" b="1" dirty="0" smtClean="0">
                <a:solidFill>
                  <a:schemeClr val="accent3"/>
                </a:solidFill>
                <a:latin typeface="+mn-ea"/>
                <a:ea typeface="+mn-ea"/>
              </a:rPr>
              <a:t>入团积极分子</a:t>
            </a:r>
            <a:r>
              <a:rPr lang="zh-CN" altLang="en-US" sz="5400" b="1" dirty="0" smtClean="0">
                <a:solidFill>
                  <a:schemeClr val="accent3"/>
                </a:solidFill>
                <a:latin typeface="+mn-ea"/>
                <a:ea typeface="+mn-ea"/>
              </a:rPr>
              <a:t>推荐民主评议会</a:t>
            </a:r>
            <a:endParaRPr lang="zh-CN" sz="5400" b="1" dirty="0">
              <a:solidFill>
                <a:schemeClr val="accent3"/>
              </a:solidFill>
              <a:latin typeface="+mn-ea"/>
              <a:ea typeface="+mn-ea"/>
            </a:endParaRPr>
          </a:p>
        </p:txBody>
      </p:sp>
      <p:sp>
        <p:nvSpPr>
          <p:cNvPr id="17" name="Rectangle 4"/>
          <p:cNvSpPr txBox="1">
            <a:spLocks noChangeArrowheads="1"/>
          </p:cNvSpPr>
          <p:nvPr/>
        </p:nvSpPr>
        <p:spPr bwMode="auto">
          <a:xfrm>
            <a:off x="1597881" y="5319148"/>
            <a:ext cx="9073008" cy="34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r>
              <a:rPr lang="zh-CN" altLang="en-US" sz="2800" b="0" dirty="0" smtClean="0">
                <a:solidFill>
                  <a:schemeClr val="tx2"/>
                </a:solidFill>
              </a:rPr>
              <a:t>建筑学院</a:t>
            </a:r>
            <a:r>
              <a:rPr lang="en-US" altLang="zh-CN" sz="2800" b="0" dirty="0" smtClean="0">
                <a:solidFill>
                  <a:schemeClr val="tx2"/>
                </a:solidFill>
              </a:rPr>
              <a:t>2018</a:t>
            </a:r>
            <a:r>
              <a:rPr lang="zh-CN" altLang="en-US" sz="2800" b="0" dirty="0" smtClean="0">
                <a:solidFill>
                  <a:schemeClr val="tx2"/>
                </a:solidFill>
              </a:rPr>
              <a:t>级城规</a:t>
            </a:r>
            <a:r>
              <a:rPr lang="en-US" altLang="zh-CN" sz="2800" b="0" dirty="0" smtClean="0">
                <a:solidFill>
                  <a:schemeClr val="tx2"/>
                </a:solidFill>
              </a:rPr>
              <a:t>18(1)</a:t>
            </a:r>
            <a:r>
              <a:rPr lang="zh-CN" altLang="en-US" sz="2800" b="0" dirty="0" smtClean="0">
                <a:solidFill>
                  <a:schemeClr val="tx2"/>
                </a:solidFill>
              </a:rPr>
              <a:t>班团支部</a:t>
            </a:r>
            <a:endParaRPr lang="zh-CN" sz="2800" b="0" dirty="0">
              <a:solidFill>
                <a:schemeClr val="tx2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3035" y="476672"/>
            <a:ext cx="2005441" cy="2044436"/>
          </a:xfrm>
          <a:prstGeom prst="rect">
            <a:avLst/>
          </a:prstGeom>
        </p:spPr>
      </p:pic>
      <p:sp>
        <p:nvSpPr>
          <p:cNvPr id="10" name="Rectangle 4"/>
          <p:cNvSpPr txBox="1">
            <a:spLocks noChangeArrowheads="1"/>
          </p:cNvSpPr>
          <p:nvPr/>
        </p:nvSpPr>
        <p:spPr bwMode="auto">
          <a:xfrm>
            <a:off x="1597881" y="5882725"/>
            <a:ext cx="9073008" cy="34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r>
              <a:rPr lang="en-US" altLang="zh-CN" sz="2800" b="0" dirty="0" smtClean="0">
                <a:solidFill>
                  <a:schemeClr val="tx2"/>
                </a:solidFill>
              </a:rPr>
              <a:t>2023</a:t>
            </a:r>
            <a:r>
              <a:rPr lang="zh-CN" altLang="en-US" sz="2800" b="0" dirty="0" smtClean="0">
                <a:solidFill>
                  <a:schemeClr val="tx2"/>
                </a:solidFill>
              </a:rPr>
              <a:t>年</a:t>
            </a:r>
            <a:r>
              <a:rPr lang="en-US" altLang="zh-CN" sz="2800" b="0" dirty="0" smtClean="0">
                <a:solidFill>
                  <a:schemeClr val="tx2"/>
                </a:solidFill>
              </a:rPr>
              <a:t>5</a:t>
            </a:r>
            <a:r>
              <a:rPr lang="zh-CN" altLang="en-US" sz="2800" b="0" dirty="0" smtClean="0">
                <a:solidFill>
                  <a:schemeClr val="tx2"/>
                </a:solidFill>
              </a:rPr>
              <a:t>月</a:t>
            </a:r>
            <a:r>
              <a:rPr lang="en-US" altLang="zh-CN" sz="2800" b="0" dirty="0" smtClean="0">
                <a:solidFill>
                  <a:schemeClr val="tx2"/>
                </a:solidFill>
              </a:rPr>
              <a:t>24</a:t>
            </a:r>
            <a:r>
              <a:rPr lang="zh-CN" altLang="en-US" sz="2800" b="0" dirty="0" smtClean="0">
                <a:solidFill>
                  <a:schemeClr val="tx2"/>
                </a:solidFill>
              </a:rPr>
              <a:t>日</a:t>
            </a:r>
            <a:endParaRPr lang="zh-CN" sz="2800" b="0" dirty="0">
              <a:solidFill>
                <a:schemeClr val="tx2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290069" y="2780928"/>
            <a:ext cx="5471373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spcAft>
                <a:spcPts val="600"/>
              </a:spcAft>
            </a:pPr>
            <a:r>
              <a:rPr lang="zh-CN" altLang="en-US" sz="1600" dirty="0">
                <a:solidFill>
                  <a:srgbClr val="F8F8F8"/>
                </a:solidFill>
                <a:latin typeface="+mn-ea"/>
                <a:ea typeface="+mn-ea"/>
              </a:rPr>
              <a:t>共青团厦门大学嘉庚学院建筑学院委员会</a:t>
            </a:r>
          </a:p>
          <a:p>
            <a:pPr algn="dist">
              <a:spcAft>
                <a:spcPts val="600"/>
              </a:spcAft>
            </a:pPr>
            <a:r>
              <a:rPr lang="zh-CN" altLang="en-US" sz="1600" dirty="0">
                <a:solidFill>
                  <a:srgbClr val="F8F8F8"/>
                </a:solidFill>
                <a:highlight>
                  <a:srgbClr val="008000"/>
                </a:highlight>
                <a:latin typeface="+mn-ea"/>
                <a:ea typeface="+mn-ea"/>
              </a:rPr>
              <a:t>凝聚青年</a:t>
            </a:r>
            <a:r>
              <a:rPr lang="en-US" altLang="zh-CN" sz="1600" dirty="0">
                <a:solidFill>
                  <a:srgbClr val="F8F8F8"/>
                </a:solidFill>
                <a:highlight>
                  <a:srgbClr val="008000"/>
                </a:highlight>
                <a:latin typeface="+mn-ea"/>
                <a:ea typeface="+mn-ea"/>
              </a:rPr>
              <a:t>|</a:t>
            </a:r>
            <a:r>
              <a:rPr lang="zh-CN" altLang="en-US" sz="1600" dirty="0">
                <a:solidFill>
                  <a:srgbClr val="F8F8F8"/>
                </a:solidFill>
                <a:highlight>
                  <a:srgbClr val="008000"/>
                </a:highlight>
                <a:latin typeface="+mn-ea"/>
                <a:ea typeface="+mn-ea"/>
              </a:rPr>
              <a:t>服务大局</a:t>
            </a:r>
            <a:r>
              <a:rPr lang="en-US" altLang="zh-CN" sz="1600" dirty="0">
                <a:solidFill>
                  <a:srgbClr val="F8F8F8"/>
                </a:solidFill>
                <a:highlight>
                  <a:srgbClr val="008000"/>
                </a:highlight>
                <a:latin typeface="+mn-ea"/>
                <a:ea typeface="+mn-ea"/>
              </a:rPr>
              <a:t>|</a:t>
            </a:r>
            <a:r>
              <a:rPr lang="zh-CN" altLang="en-US" sz="1600" dirty="0">
                <a:solidFill>
                  <a:srgbClr val="F8F8F8"/>
                </a:solidFill>
                <a:highlight>
                  <a:srgbClr val="008000"/>
                </a:highlight>
                <a:latin typeface="+mn-ea"/>
                <a:ea typeface="+mn-ea"/>
              </a:rPr>
              <a:t>当好桥梁</a:t>
            </a:r>
            <a:r>
              <a:rPr lang="en-US" altLang="zh-CN" sz="1600" dirty="0">
                <a:solidFill>
                  <a:srgbClr val="F8F8F8"/>
                </a:solidFill>
                <a:highlight>
                  <a:srgbClr val="008000"/>
                </a:highlight>
                <a:latin typeface="+mn-ea"/>
                <a:ea typeface="+mn-ea"/>
              </a:rPr>
              <a:t>|</a:t>
            </a:r>
            <a:r>
              <a:rPr lang="zh-CN" altLang="en-US" sz="1600" dirty="0">
                <a:solidFill>
                  <a:srgbClr val="F8F8F8"/>
                </a:solidFill>
                <a:highlight>
                  <a:srgbClr val="008000"/>
                </a:highlight>
                <a:latin typeface="+mn-ea"/>
                <a:ea typeface="+mn-ea"/>
              </a:rPr>
              <a:t>从严治团</a:t>
            </a:r>
          </a:p>
        </p:txBody>
      </p:sp>
    </p:spTree>
    <p:extLst>
      <p:ext uri="{BB962C8B-B14F-4D97-AF65-F5344CB8AC3E}">
        <p14:creationId xmlns:p14="http://schemas.microsoft.com/office/powerpoint/2010/main" val="1752596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0" objId="3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1588" y="6614576"/>
            <a:ext cx="12196800" cy="243424"/>
            <a:chOff x="1" y="-503"/>
            <a:chExt cx="7616" cy="152"/>
          </a:xfrm>
        </p:grpSpPr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1" y="-503"/>
              <a:ext cx="1201" cy="152"/>
            </a:xfrm>
            <a:custGeom>
              <a:avLst/>
              <a:gdLst>
                <a:gd name="T0" fmla="*/ 2524 w 2524"/>
                <a:gd name="T1" fmla="*/ 0 h 275"/>
                <a:gd name="T2" fmla="*/ 2439 w 2524"/>
                <a:gd name="T3" fmla="*/ 275 h 275"/>
                <a:gd name="T4" fmla="*/ 0 w 2524"/>
                <a:gd name="T5" fmla="*/ 275 h 275"/>
                <a:gd name="T6" fmla="*/ 0 w 2524"/>
                <a:gd name="T7" fmla="*/ 0 h 275"/>
                <a:gd name="T8" fmla="*/ 2524 w 2524"/>
                <a:gd name="T9" fmla="*/ 0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24" h="275">
                  <a:moveTo>
                    <a:pt x="2524" y="0"/>
                  </a:moveTo>
                  <a:lnTo>
                    <a:pt x="2439" y="275"/>
                  </a:lnTo>
                  <a:lnTo>
                    <a:pt x="0" y="275"/>
                  </a:lnTo>
                  <a:lnTo>
                    <a:pt x="0" y="0"/>
                  </a:lnTo>
                  <a:lnTo>
                    <a:pt x="2524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1187" y="-503"/>
              <a:ext cx="6430" cy="152"/>
            </a:xfrm>
            <a:custGeom>
              <a:avLst/>
              <a:gdLst>
                <a:gd name="T0" fmla="*/ 13509 w 13509"/>
                <a:gd name="T1" fmla="*/ 0 h 275"/>
                <a:gd name="T2" fmla="*/ 13509 w 13509"/>
                <a:gd name="T3" fmla="*/ 275 h 275"/>
                <a:gd name="T4" fmla="*/ 0 w 13509"/>
                <a:gd name="T5" fmla="*/ 275 h 275"/>
                <a:gd name="T6" fmla="*/ 86 w 13509"/>
                <a:gd name="T7" fmla="*/ 0 h 275"/>
                <a:gd name="T8" fmla="*/ 13509 w 13509"/>
                <a:gd name="T9" fmla="*/ 0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09" h="275">
                  <a:moveTo>
                    <a:pt x="13509" y="0"/>
                  </a:moveTo>
                  <a:lnTo>
                    <a:pt x="13509" y="275"/>
                  </a:lnTo>
                  <a:lnTo>
                    <a:pt x="0" y="275"/>
                  </a:lnTo>
                  <a:lnTo>
                    <a:pt x="86" y="0"/>
                  </a:lnTo>
                  <a:lnTo>
                    <a:pt x="13509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7567977"/>
              </p:ext>
            </p:extLst>
          </p:nvPr>
        </p:nvGraphicFramePr>
        <p:xfrm>
          <a:off x="985813" y="1943970"/>
          <a:ext cx="10153129" cy="386129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36105">
                  <a:extLst>
                    <a:ext uri="{9D8B030D-6E8A-4147-A177-3AD203B41FA5}">
                      <a16:colId xmlns:a16="http://schemas.microsoft.com/office/drawing/2014/main" val="3890013164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1715182809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1992625023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3940040910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val="1998272706"/>
                    </a:ext>
                  </a:extLst>
                </a:gridCol>
                <a:gridCol w="2592288">
                  <a:extLst>
                    <a:ext uri="{9D8B030D-6E8A-4147-A177-3AD203B41FA5}">
                      <a16:colId xmlns:a16="http://schemas.microsoft.com/office/drawing/2014/main" val="876144728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b="1" u="none" strike="noStrike" dirty="0">
                          <a:effectLst/>
                        </a:rPr>
                        <a:t>序号</a:t>
                      </a:r>
                      <a:endParaRPr lang="zh-CN" alt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b="1" u="none" strike="noStrike" dirty="0">
                          <a:effectLst/>
                        </a:rPr>
                        <a:t>学号</a:t>
                      </a:r>
                      <a:endParaRPr lang="zh-CN" alt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b="1" u="none" strike="noStrike" dirty="0">
                          <a:effectLst/>
                        </a:rPr>
                        <a:t>姓名</a:t>
                      </a:r>
                      <a:endParaRPr lang="zh-CN" alt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b="1" u="none" strike="noStrike" dirty="0">
                          <a:effectLst/>
                        </a:rPr>
                        <a:t>性别</a:t>
                      </a:r>
                      <a:endParaRPr lang="zh-CN" alt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b="1" u="none" strike="noStrike" dirty="0">
                          <a:effectLst/>
                        </a:rPr>
                        <a:t>籍贯</a:t>
                      </a:r>
                      <a:endParaRPr lang="zh-CN" alt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b="1" u="none" strike="noStrike" dirty="0">
                          <a:effectLst/>
                        </a:rPr>
                        <a:t>提交</a:t>
                      </a:r>
                      <a:r>
                        <a:rPr lang="zh-CN" altLang="en-US" sz="2000" b="1" u="none" strike="noStrike" dirty="0" smtClean="0">
                          <a:effectLst/>
                        </a:rPr>
                        <a:t>入团申请书</a:t>
                      </a:r>
                      <a:r>
                        <a:rPr lang="zh-CN" altLang="en-US" sz="2000" b="1" u="none" strike="noStrike" dirty="0">
                          <a:effectLst/>
                        </a:rPr>
                        <a:t>时间</a:t>
                      </a:r>
                      <a:endParaRPr lang="zh-CN" alt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4543124"/>
                  </a:ext>
                </a:extLst>
              </a:tr>
              <a:tr h="53553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>
                          <a:effectLst/>
                        </a:rPr>
                        <a:t>1</a:t>
                      </a:r>
                      <a:endParaRPr lang="en-US" altLang="zh-CN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 smtClean="0">
                          <a:effectLst/>
                        </a:rPr>
                        <a:t>ACH190**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u="none" strike="noStrike" dirty="0" smtClean="0">
                          <a:effectLst/>
                        </a:rPr>
                        <a:t>庄</a:t>
                      </a:r>
                      <a:r>
                        <a:rPr lang="en-US" altLang="zh-CN" sz="2000" u="none" strike="noStrike" dirty="0" smtClean="0">
                          <a:effectLst/>
                        </a:rPr>
                        <a:t>**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u="none" strike="noStrike">
                          <a:effectLst/>
                        </a:rPr>
                        <a:t>女</a:t>
                      </a:r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u="none" strike="noStrike">
                          <a:effectLst/>
                        </a:rPr>
                        <a:t>福建省漳州市</a:t>
                      </a:r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>
                          <a:effectLst/>
                        </a:rPr>
                        <a:t>20220505</a:t>
                      </a:r>
                      <a:endParaRPr lang="en-US" altLang="zh-CN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16704518"/>
                  </a:ext>
                </a:extLst>
              </a:tr>
              <a:tr h="53553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>
                          <a:effectLst/>
                        </a:rPr>
                        <a:t>2</a:t>
                      </a:r>
                      <a:endParaRPr lang="en-US" altLang="zh-CN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 smtClean="0">
                          <a:effectLst/>
                        </a:rPr>
                        <a:t>ACH190**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u="none" strike="noStrike" dirty="0" smtClean="0">
                          <a:effectLst/>
                        </a:rPr>
                        <a:t>钟</a:t>
                      </a:r>
                      <a:r>
                        <a:rPr lang="en-US" altLang="zh-CN" sz="2000" u="none" strike="noStrike" dirty="0" smtClean="0">
                          <a:effectLst/>
                        </a:rPr>
                        <a:t>*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u="none" strike="noStrike">
                          <a:effectLst/>
                        </a:rPr>
                        <a:t>女</a:t>
                      </a:r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u="none" strike="noStrike">
                          <a:effectLst/>
                        </a:rPr>
                        <a:t>江西省宜春市</a:t>
                      </a:r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>
                          <a:effectLst/>
                        </a:rPr>
                        <a:t>20200318</a:t>
                      </a:r>
                      <a:endParaRPr lang="en-US" altLang="zh-CN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3265678"/>
                  </a:ext>
                </a:extLst>
              </a:tr>
              <a:tr h="53553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>
                          <a:effectLst/>
                        </a:rPr>
                        <a:t>3</a:t>
                      </a:r>
                      <a:endParaRPr lang="en-US" altLang="zh-CN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 smtClean="0">
                          <a:effectLst/>
                        </a:rPr>
                        <a:t>ACH190**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u="none" strike="noStrike" dirty="0" smtClean="0">
                          <a:effectLst/>
                        </a:rPr>
                        <a:t>许</a:t>
                      </a:r>
                      <a:r>
                        <a:rPr lang="en-US" altLang="zh-CN" sz="2000" u="none" strike="noStrike" dirty="0" smtClean="0">
                          <a:effectLst/>
                        </a:rPr>
                        <a:t>**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u="none" strike="noStrike">
                          <a:effectLst/>
                        </a:rPr>
                        <a:t>男</a:t>
                      </a:r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u="none" strike="noStrike">
                          <a:effectLst/>
                        </a:rPr>
                        <a:t>福建省泉州市</a:t>
                      </a:r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>
                          <a:effectLst/>
                        </a:rPr>
                        <a:t>20211113</a:t>
                      </a:r>
                      <a:endParaRPr lang="en-US" altLang="zh-CN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4493971"/>
                  </a:ext>
                </a:extLst>
              </a:tr>
              <a:tr h="53553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>
                          <a:effectLst/>
                        </a:rPr>
                        <a:t>4</a:t>
                      </a:r>
                      <a:endParaRPr lang="en-US" altLang="zh-CN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 smtClean="0">
                          <a:effectLst/>
                        </a:rPr>
                        <a:t>LSA190**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u="none" strike="noStrike" dirty="0" smtClean="0">
                          <a:effectLst/>
                        </a:rPr>
                        <a:t>郑</a:t>
                      </a:r>
                      <a:r>
                        <a:rPr lang="en-US" altLang="zh-CN" sz="2000" u="none" strike="noStrike" dirty="0" smtClean="0">
                          <a:effectLst/>
                        </a:rPr>
                        <a:t>**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u="none" strike="noStrike">
                          <a:effectLst/>
                        </a:rPr>
                        <a:t>女</a:t>
                      </a:r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u="none" strike="noStrike">
                          <a:effectLst/>
                        </a:rPr>
                        <a:t>福建省福州市</a:t>
                      </a:r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>
                          <a:effectLst/>
                        </a:rPr>
                        <a:t>20210324</a:t>
                      </a:r>
                      <a:endParaRPr lang="en-US" altLang="zh-CN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84303293"/>
                  </a:ext>
                </a:extLst>
              </a:tr>
              <a:tr h="53553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>
                          <a:effectLst/>
                        </a:rPr>
                        <a:t>5</a:t>
                      </a:r>
                      <a:endParaRPr lang="en-US" altLang="zh-CN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 smtClean="0">
                          <a:effectLst/>
                        </a:rPr>
                        <a:t>UBP200**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u="none" strike="noStrike" dirty="0" smtClean="0">
                          <a:effectLst/>
                        </a:rPr>
                        <a:t>曾</a:t>
                      </a:r>
                      <a:r>
                        <a:rPr lang="en-US" altLang="zh-CN" sz="2000" u="none" strike="noStrike" dirty="0" smtClean="0">
                          <a:effectLst/>
                        </a:rPr>
                        <a:t>**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u="none" strike="noStrike">
                          <a:effectLst/>
                        </a:rPr>
                        <a:t>女</a:t>
                      </a:r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u="none" strike="noStrike">
                          <a:effectLst/>
                        </a:rPr>
                        <a:t>福建省泉州市</a:t>
                      </a:r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>
                          <a:effectLst/>
                        </a:rPr>
                        <a:t>20200922</a:t>
                      </a:r>
                      <a:endParaRPr lang="en-US" altLang="zh-CN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0906469"/>
                  </a:ext>
                </a:extLst>
              </a:tr>
              <a:tr h="53553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>
                          <a:effectLst/>
                        </a:rPr>
                        <a:t>6</a:t>
                      </a:r>
                      <a:endParaRPr lang="en-US" altLang="zh-CN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 smtClean="0">
                          <a:effectLst/>
                        </a:rPr>
                        <a:t>UBP200**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u="none" strike="noStrike" dirty="0" smtClean="0">
                          <a:effectLst/>
                        </a:rPr>
                        <a:t>赵</a:t>
                      </a:r>
                      <a:r>
                        <a:rPr lang="en-US" altLang="zh-CN" sz="2000" u="none" strike="noStrike" dirty="0" smtClean="0">
                          <a:effectLst/>
                        </a:rPr>
                        <a:t>**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u="none" strike="noStrike">
                          <a:effectLst/>
                        </a:rPr>
                        <a:t>女</a:t>
                      </a:r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u="none" strike="noStrike">
                          <a:effectLst/>
                        </a:rPr>
                        <a:t>上海市浦东新区</a:t>
                      </a:r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 dirty="0">
                          <a:effectLst/>
                        </a:rPr>
                        <a:t>20220917</a:t>
                      </a:r>
                      <a:endParaRPr lang="en-US" altLang="zh-CN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3434634"/>
                  </a:ext>
                </a:extLst>
              </a:tr>
            </a:tbl>
          </a:graphicData>
        </a:graphic>
      </p:graphicFrame>
      <p:sp>
        <p:nvSpPr>
          <p:cNvPr id="27" name="TextBox 3"/>
          <p:cNvSpPr txBox="1"/>
          <p:nvPr/>
        </p:nvSpPr>
        <p:spPr>
          <a:xfrm>
            <a:off x="1633884" y="1116033"/>
            <a:ext cx="94330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latin typeface="+mn-ea"/>
                <a:ea typeface="+mn-ea"/>
              </a:rPr>
              <a:t>“推优”候选人名单</a:t>
            </a:r>
            <a:endParaRPr lang="zh-CN" altLang="en-US" sz="3200" b="1" dirty="0">
              <a:latin typeface="+mn-ea"/>
              <a:ea typeface="+mn-ea"/>
            </a:endParaRPr>
          </a:p>
        </p:txBody>
      </p:sp>
      <p:sp>
        <p:nvSpPr>
          <p:cNvPr id="39" name="Freeform 10"/>
          <p:cNvSpPr>
            <a:spLocks noEditPoints="1"/>
          </p:cNvSpPr>
          <p:nvPr/>
        </p:nvSpPr>
        <p:spPr bwMode="auto">
          <a:xfrm>
            <a:off x="1082085" y="1182383"/>
            <a:ext cx="449832" cy="452080"/>
          </a:xfrm>
          <a:custGeom>
            <a:avLst/>
            <a:gdLst>
              <a:gd name="T0" fmla="*/ 221 w 442"/>
              <a:gd name="T1" fmla="*/ 0 h 442"/>
              <a:gd name="T2" fmla="*/ 442 w 442"/>
              <a:gd name="T3" fmla="*/ 221 h 442"/>
              <a:gd name="T4" fmla="*/ 221 w 442"/>
              <a:gd name="T5" fmla="*/ 442 h 442"/>
              <a:gd name="T6" fmla="*/ 0 w 442"/>
              <a:gd name="T7" fmla="*/ 221 h 442"/>
              <a:gd name="T8" fmla="*/ 221 w 442"/>
              <a:gd name="T9" fmla="*/ 0 h 442"/>
              <a:gd name="T10" fmla="*/ 221 w 442"/>
              <a:gd name="T11" fmla="*/ 45 h 442"/>
              <a:gd name="T12" fmla="*/ 398 w 442"/>
              <a:gd name="T13" fmla="*/ 221 h 442"/>
              <a:gd name="T14" fmla="*/ 221 w 442"/>
              <a:gd name="T15" fmla="*/ 398 h 442"/>
              <a:gd name="T16" fmla="*/ 44 w 442"/>
              <a:gd name="T17" fmla="*/ 221 h 442"/>
              <a:gd name="T18" fmla="*/ 221 w 442"/>
              <a:gd name="T19" fmla="*/ 45 h 442"/>
              <a:gd name="T20" fmla="*/ 366 w 442"/>
              <a:gd name="T21" fmla="*/ 230 h 442"/>
              <a:gd name="T22" fmla="*/ 257 w 442"/>
              <a:gd name="T23" fmla="*/ 293 h 442"/>
              <a:gd name="T24" fmla="*/ 147 w 442"/>
              <a:gd name="T25" fmla="*/ 356 h 442"/>
              <a:gd name="T26" fmla="*/ 147 w 442"/>
              <a:gd name="T27" fmla="*/ 230 h 442"/>
              <a:gd name="T28" fmla="*/ 147 w 442"/>
              <a:gd name="T29" fmla="*/ 104 h 442"/>
              <a:gd name="T30" fmla="*/ 257 w 442"/>
              <a:gd name="T31" fmla="*/ 167 h 442"/>
              <a:gd name="T32" fmla="*/ 366 w 442"/>
              <a:gd name="T33" fmla="*/ 230 h 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442" h="442">
                <a:moveTo>
                  <a:pt x="221" y="0"/>
                </a:moveTo>
                <a:cubicBezTo>
                  <a:pt x="343" y="0"/>
                  <a:pt x="442" y="99"/>
                  <a:pt x="442" y="221"/>
                </a:cubicBezTo>
                <a:cubicBezTo>
                  <a:pt x="442" y="343"/>
                  <a:pt x="343" y="442"/>
                  <a:pt x="221" y="442"/>
                </a:cubicBezTo>
                <a:cubicBezTo>
                  <a:pt x="99" y="442"/>
                  <a:pt x="0" y="343"/>
                  <a:pt x="0" y="221"/>
                </a:cubicBezTo>
                <a:cubicBezTo>
                  <a:pt x="0" y="99"/>
                  <a:pt x="99" y="0"/>
                  <a:pt x="221" y="0"/>
                </a:cubicBezTo>
                <a:close/>
                <a:moveTo>
                  <a:pt x="221" y="45"/>
                </a:moveTo>
                <a:cubicBezTo>
                  <a:pt x="319" y="45"/>
                  <a:pt x="398" y="124"/>
                  <a:pt x="398" y="221"/>
                </a:cubicBezTo>
                <a:cubicBezTo>
                  <a:pt x="398" y="319"/>
                  <a:pt x="319" y="398"/>
                  <a:pt x="221" y="398"/>
                </a:cubicBezTo>
                <a:cubicBezTo>
                  <a:pt x="124" y="398"/>
                  <a:pt x="44" y="319"/>
                  <a:pt x="44" y="221"/>
                </a:cubicBezTo>
                <a:cubicBezTo>
                  <a:pt x="44" y="124"/>
                  <a:pt x="124" y="45"/>
                  <a:pt x="221" y="45"/>
                </a:cubicBezTo>
                <a:close/>
                <a:moveTo>
                  <a:pt x="366" y="230"/>
                </a:moveTo>
                <a:lnTo>
                  <a:pt x="257" y="293"/>
                </a:lnTo>
                <a:lnTo>
                  <a:pt x="147" y="356"/>
                </a:lnTo>
                <a:lnTo>
                  <a:pt x="147" y="230"/>
                </a:lnTo>
                <a:lnTo>
                  <a:pt x="147" y="104"/>
                </a:lnTo>
                <a:lnTo>
                  <a:pt x="257" y="167"/>
                </a:lnTo>
                <a:lnTo>
                  <a:pt x="366" y="23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40" name="TextBox 14"/>
          <p:cNvSpPr txBox="1"/>
          <p:nvPr/>
        </p:nvSpPr>
        <p:spPr>
          <a:xfrm>
            <a:off x="985814" y="5805264"/>
            <a:ext cx="102971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>
                <a:solidFill>
                  <a:schemeClr val="accent2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 dirty="0" smtClean="0">
                <a:solidFill>
                  <a:schemeClr val="accent5"/>
                </a:solidFill>
                <a:sym typeface="Wingdings" panose="05000000000000000000" pitchFamily="2" charset="2"/>
              </a:rPr>
              <a:t>候选人</a:t>
            </a:r>
            <a:r>
              <a:rPr lang="zh-CN" altLang="en-US" dirty="0" smtClean="0">
                <a:solidFill>
                  <a:schemeClr val="accent5"/>
                </a:solidFill>
              </a:rPr>
              <a:t>人数控制在班级团支部团员</a:t>
            </a:r>
            <a:r>
              <a:rPr lang="zh-CN" altLang="en-US" dirty="0">
                <a:solidFill>
                  <a:schemeClr val="accent5"/>
                </a:solidFill>
              </a:rPr>
              <a:t>比例</a:t>
            </a:r>
            <a:r>
              <a:rPr lang="en-US" altLang="zh-CN" dirty="0">
                <a:solidFill>
                  <a:schemeClr val="accent5"/>
                </a:solidFill>
              </a:rPr>
              <a:t>30%</a:t>
            </a:r>
            <a:r>
              <a:rPr lang="zh-CN" altLang="en-US" dirty="0">
                <a:solidFill>
                  <a:schemeClr val="accent5"/>
                </a:solidFill>
              </a:rPr>
              <a:t>以内</a:t>
            </a:r>
          </a:p>
        </p:txBody>
      </p:sp>
    </p:spTree>
    <p:extLst>
      <p:ext uri="{BB962C8B-B14F-4D97-AF65-F5344CB8AC3E}">
        <p14:creationId xmlns:p14="http://schemas.microsoft.com/office/powerpoint/2010/main" val="1377569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>
            <a:spLocks/>
          </p:cNvSpPr>
          <p:nvPr/>
        </p:nvSpPr>
        <p:spPr bwMode="auto">
          <a:xfrm>
            <a:off x="3785269" y="2020454"/>
            <a:ext cx="8411531" cy="2817092"/>
          </a:xfrm>
          <a:custGeom>
            <a:avLst/>
            <a:gdLst>
              <a:gd name="T0" fmla="*/ 1136 w 11039"/>
              <a:gd name="T1" fmla="*/ 0 h 3662"/>
              <a:gd name="T2" fmla="*/ 11039 w 11039"/>
              <a:gd name="T3" fmla="*/ 0 h 3662"/>
              <a:gd name="T4" fmla="*/ 11039 w 11039"/>
              <a:gd name="T5" fmla="*/ 3662 h 3662"/>
              <a:gd name="T6" fmla="*/ 0 w 11039"/>
              <a:gd name="T7" fmla="*/ 3662 h 3662"/>
              <a:gd name="T8" fmla="*/ 1136 w 11039"/>
              <a:gd name="T9" fmla="*/ 0 h 36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039" h="3662">
                <a:moveTo>
                  <a:pt x="1136" y="0"/>
                </a:moveTo>
                <a:lnTo>
                  <a:pt x="11039" y="0"/>
                </a:lnTo>
                <a:lnTo>
                  <a:pt x="11039" y="3662"/>
                </a:lnTo>
                <a:lnTo>
                  <a:pt x="0" y="3662"/>
                </a:lnTo>
                <a:lnTo>
                  <a:pt x="1136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0" y="2020454"/>
            <a:ext cx="4548364" cy="2817092"/>
          </a:xfrm>
          <a:custGeom>
            <a:avLst/>
            <a:gdLst>
              <a:gd name="T0" fmla="*/ 5970 w 5970"/>
              <a:gd name="T1" fmla="*/ 0 h 3662"/>
              <a:gd name="T2" fmla="*/ 4846 w 5970"/>
              <a:gd name="T3" fmla="*/ 3662 h 3662"/>
              <a:gd name="T4" fmla="*/ 0 w 5970"/>
              <a:gd name="T5" fmla="*/ 3662 h 3662"/>
              <a:gd name="T6" fmla="*/ 3 w 5970"/>
              <a:gd name="T7" fmla="*/ 0 h 3662"/>
              <a:gd name="T8" fmla="*/ 5970 w 5970"/>
              <a:gd name="T9" fmla="*/ 0 h 36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970" h="3662">
                <a:moveTo>
                  <a:pt x="5970" y="0"/>
                </a:moveTo>
                <a:lnTo>
                  <a:pt x="4846" y="3662"/>
                </a:lnTo>
                <a:lnTo>
                  <a:pt x="0" y="3662"/>
                </a:lnTo>
                <a:lnTo>
                  <a:pt x="3" y="0"/>
                </a:lnTo>
                <a:lnTo>
                  <a:pt x="597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7" name="TextBox 26"/>
          <p:cNvSpPr txBox="1"/>
          <p:nvPr/>
        </p:nvSpPr>
        <p:spPr>
          <a:xfrm>
            <a:off x="4607353" y="3019599"/>
            <a:ext cx="73236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5400" b="1">
                <a:solidFill>
                  <a:schemeClr val="accent2"/>
                </a:solidFill>
                <a:latin typeface="微软雅黑"/>
                <a:ea typeface="微软雅黑"/>
              </a:defRPr>
            </a:lvl1pPr>
          </a:lstStyle>
          <a:p>
            <a:r>
              <a:rPr lang="zh-CN" altLang="en-US" sz="4400" dirty="0" smtClean="0"/>
              <a:t>候选人自我评述</a:t>
            </a:r>
            <a:endParaRPr lang="zh-CN" altLang="en-US" sz="4400" dirty="0"/>
          </a:p>
        </p:txBody>
      </p:sp>
      <p:sp>
        <p:nvSpPr>
          <p:cNvPr id="28" name="TextBox 27"/>
          <p:cNvSpPr txBox="1"/>
          <p:nvPr/>
        </p:nvSpPr>
        <p:spPr>
          <a:xfrm>
            <a:off x="1936131" y="1943067"/>
            <a:ext cx="1758815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9900" b="1" dirty="0" smtClean="0">
                <a:solidFill>
                  <a:schemeClr val="accent2"/>
                </a:solidFill>
                <a:latin typeface="+mj-ea"/>
                <a:ea typeface="+mj-ea"/>
              </a:rPr>
              <a:t>5</a:t>
            </a:r>
            <a:endParaRPr lang="zh-CN" altLang="en-US" sz="19900" b="1" dirty="0">
              <a:solidFill>
                <a:schemeClr val="accent2"/>
              </a:solidFill>
              <a:latin typeface="+mj-ea"/>
              <a:ea typeface="+mj-ea"/>
            </a:endParaRPr>
          </a:p>
        </p:txBody>
      </p:sp>
      <p:cxnSp>
        <p:nvCxnSpPr>
          <p:cNvPr id="3" name="直接连接符 2"/>
          <p:cNvCxnSpPr/>
          <p:nvPr/>
        </p:nvCxnSpPr>
        <p:spPr bwMode="auto">
          <a:xfrm flipH="1">
            <a:off x="3739487" y="2020454"/>
            <a:ext cx="854832" cy="279720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912728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1588" y="6614576"/>
            <a:ext cx="12196800" cy="243424"/>
            <a:chOff x="1" y="-503"/>
            <a:chExt cx="7616" cy="152"/>
          </a:xfrm>
        </p:grpSpPr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1" y="-503"/>
              <a:ext cx="1201" cy="152"/>
            </a:xfrm>
            <a:custGeom>
              <a:avLst/>
              <a:gdLst>
                <a:gd name="T0" fmla="*/ 2524 w 2524"/>
                <a:gd name="T1" fmla="*/ 0 h 275"/>
                <a:gd name="T2" fmla="*/ 2439 w 2524"/>
                <a:gd name="T3" fmla="*/ 275 h 275"/>
                <a:gd name="T4" fmla="*/ 0 w 2524"/>
                <a:gd name="T5" fmla="*/ 275 h 275"/>
                <a:gd name="T6" fmla="*/ 0 w 2524"/>
                <a:gd name="T7" fmla="*/ 0 h 275"/>
                <a:gd name="T8" fmla="*/ 2524 w 2524"/>
                <a:gd name="T9" fmla="*/ 0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24" h="275">
                  <a:moveTo>
                    <a:pt x="2524" y="0"/>
                  </a:moveTo>
                  <a:lnTo>
                    <a:pt x="2439" y="275"/>
                  </a:lnTo>
                  <a:lnTo>
                    <a:pt x="0" y="275"/>
                  </a:lnTo>
                  <a:lnTo>
                    <a:pt x="0" y="0"/>
                  </a:lnTo>
                  <a:lnTo>
                    <a:pt x="2524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1187" y="-503"/>
              <a:ext cx="6430" cy="152"/>
            </a:xfrm>
            <a:custGeom>
              <a:avLst/>
              <a:gdLst>
                <a:gd name="T0" fmla="*/ 13509 w 13509"/>
                <a:gd name="T1" fmla="*/ 0 h 275"/>
                <a:gd name="T2" fmla="*/ 13509 w 13509"/>
                <a:gd name="T3" fmla="*/ 275 h 275"/>
                <a:gd name="T4" fmla="*/ 0 w 13509"/>
                <a:gd name="T5" fmla="*/ 275 h 275"/>
                <a:gd name="T6" fmla="*/ 86 w 13509"/>
                <a:gd name="T7" fmla="*/ 0 h 275"/>
                <a:gd name="T8" fmla="*/ 13509 w 13509"/>
                <a:gd name="T9" fmla="*/ 0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09" h="275">
                  <a:moveTo>
                    <a:pt x="13509" y="0"/>
                  </a:moveTo>
                  <a:lnTo>
                    <a:pt x="13509" y="275"/>
                  </a:lnTo>
                  <a:lnTo>
                    <a:pt x="0" y="275"/>
                  </a:lnTo>
                  <a:lnTo>
                    <a:pt x="86" y="0"/>
                  </a:lnTo>
                  <a:lnTo>
                    <a:pt x="13509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6426712"/>
              </p:ext>
            </p:extLst>
          </p:nvPr>
        </p:nvGraphicFramePr>
        <p:xfrm>
          <a:off x="985813" y="1943970"/>
          <a:ext cx="10153129" cy="386129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36105">
                  <a:extLst>
                    <a:ext uri="{9D8B030D-6E8A-4147-A177-3AD203B41FA5}">
                      <a16:colId xmlns:a16="http://schemas.microsoft.com/office/drawing/2014/main" val="3890013164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1715182809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1992625023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3940040910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val="1998272706"/>
                    </a:ext>
                  </a:extLst>
                </a:gridCol>
                <a:gridCol w="2592288">
                  <a:extLst>
                    <a:ext uri="{9D8B030D-6E8A-4147-A177-3AD203B41FA5}">
                      <a16:colId xmlns:a16="http://schemas.microsoft.com/office/drawing/2014/main" val="876144728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b="1" u="none" strike="noStrike" dirty="0">
                          <a:effectLst/>
                        </a:rPr>
                        <a:t>序号</a:t>
                      </a:r>
                      <a:endParaRPr lang="zh-CN" alt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b="1" u="none" strike="noStrike" dirty="0">
                          <a:effectLst/>
                        </a:rPr>
                        <a:t>学号</a:t>
                      </a:r>
                      <a:endParaRPr lang="zh-CN" alt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b="1" u="none" strike="noStrike" dirty="0">
                          <a:effectLst/>
                        </a:rPr>
                        <a:t>姓名</a:t>
                      </a:r>
                      <a:endParaRPr lang="zh-CN" alt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b="1" u="none" strike="noStrike" dirty="0">
                          <a:effectLst/>
                        </a:rPr>
                        <a:t>性别</a:t>
                      </a:r>
                      <a:endParaRPr lang="zh-CN" alt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b="1" u="none" strike="noStrike" dirty="0">
                          <a:effectLst/>
                        </a:rPr>
                        <a:t>籍贯</a:t>
                      </a:r>
                      <a:endParaRPr lang="zh-CN" alt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b="1" u="none" strike="noStrike" dirty="0">
                          <a:effectLst/>
                        </a:rPr>
                        <a:t>提交</a:t>
                      </a:r>
                      <a:r>
                        <a:rPr lang="zh-CN" altLang="en-US" sz="2000" b="1" u="none" strike="noStrike" dirty="0" smtClean="0">
                          <a:effectLst/>
                        </a:rPr>
                        <a:t>入团申请书</a:t>
                      </a:r>
                      <a:r>
                        <a:rPr lang="zh-CN" altLang="en-US" sz="2000" b="1" u="none" strike="noStrike" dirty="0">
                          <a:effectLst/>
                        </a:rPr>
                        <a:t>时间</a:t>
                      </a:r>
                      <a:endParaRPr lang="zh-CN" alt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4543124"/>
                  </a:ext>
                </a:extLst>
              </a:tr>
              <a:tr h="53553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>
                          <a:effectLst/>
                        </a:rPr>
                        <a:t>1</a:t>
                      </a:r>
                      <a:endParaRPr lang="en-US" altLang="zh-CN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 smtClean="0">
                          <a:effectLst/>
                        </a:rPr>
                        <a:t>ACH190**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u="none" strike="noStrike" dirty="0" smtClean="0">
                          <a:effectLst/>
                        </a:rPr>
                        <a:t>庄</a:t>
                      </a:r>
                      <a:r>
                        <a:rPr lang="en-US" altLang="zh-CN" sz="2000" u="none" strike="noStrike" dirty="0" smtClean="0">
                          <a:effectLst/>
                        </a:rPr>
                        <a:t>**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u="none" strike="noStrike">
                          <a:effectLst/>
                        </a:rPr>
                        <a:t>女</a:t>
                      </a:r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u="none" strike="noStrike">
                          <a:effectLst/>
                        </a:rPr>
                        <a:t>福建省漳州市</a:t>
                      </a:r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>
                          <a:effectLst/>
                        </a:rPr>
                        <a:t>20220505</a:t>
                      </a:r>
                      <a:endParaRPr lang="en-US" altLang="zh-CN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16704518"/>
                  </a:ext>
                </a:extLst>
              </a:tr>
              <a:tr h="53553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>
                          <a:effectLst/>
                        </a:rPr>
                        <a:t>2</a:t>
                      </a:r>
                      <a:endParaRPr lang="en-US" altLang="zh-CN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 smtClean="0">
                          <a:effectLst/>
                        </a:rPr>
                        <a:t>ACH190**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u="none" strike="noStrike" dirty="0" smtClean="0">
                          <a:effectLst/>
                        </a:rPr>
                        <a:t>钟</a:t>
                      </a:r>
                      <a:r>
                        <a:rPr lang="en-US" altLang="zh-CN" sz="2000" u="none" strike="noStrike" dirty="0" smtClean="0">
                          <a:effectLst/>
                        </a:rPr>
                        <a:t>*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u="none" strike="noStrike">
                          <a:effectLst/>
                        </a:rPr>
                        <a:t>女</a:t>
                      </a:r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u="none" strike="noStrike">
                          <a:effectLst/>
                        </a:rPr>
                        <a:t>江西省宜春市</a:t>
                      </a:r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>
                          <a:effectLst/>
                        </a:rPr>
                        <a:t>20200318</a:t>
                      </a:r>
                      <a:endParaRPr lang="en-US" altLang="zh-CN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3265678"/>
                  </a:ext>
                </a:extLst>
              </a:tr>
              <a:tr h="53553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>
                          <a:effectLst/>
                        </a:rPr>
                        <a:t>3</a:t>
                      </a:r>
                      <a:endParaRPr lang="en-US" altLang="zh-CN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 smtClean="0">
                          <a:effectLst/>
                        </a:rPr>
                        <a:t>ACH190**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u="none" strike="noStrike" dirty="0" smtClean="0">
                          <a:effectLst/>
                        </a:rPr>
                        <a:t>许</a:t>
                      </a:r>
                      <a:r>
                        <a:rPr lang="en-US" altLang="zh-CN" sz="2000" u="none" strike="noStrike" dirty="0" smtClean="0">
                          <a:effectLst/>
                        </a:rPr>
                        <a:t>**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u="none" strike="noStrike">
                          <a:effectLst/>
                        </a:rPr>
                        <a:t>男</a:t>
                      </a:r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u="none" strike="noStrike">
                          <a:effectLst/>
                        </a:rPr>
                        <a:t>福建省泉州市</a:t>
                      </a:r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>
                          <a:effectLst/>
                        </a:rPr>
                        <a:t>20211113</a:t>
                      </a:r>
                      <a:endParaRPr lang="en-US" altLang="zh-CN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4493971"/>
                  </a:ext>
                </a:extLst>
              </a:tr>
              <a:tr h="53553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>
                          <a:effectLst/>
                        </a:rPr>
                        <a:t>4</a:t>
                      </a:r>
                      <a:endParaRPr lang="en-US" altLang="zh-CN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 smtClean="0">
                          <a:effectLst/>
                        </a:rPr>
                        <a:t>LSA190**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u="none" strike="noStrike" dirty="0" smtClean="0">
                          <a:effectLst/>
                        </a:rPr>
                        <a:t>郑</a:t>
                      </a:r>
                      <a:r>
                        <a:rPr lang="en-US" altLang="zh-CN" sz="2000" u="none" strike="noStrike" dirty="0" smtClean="0">
                          <a:effectLst/>
                        </a:rPr>
                        <a:t>**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u="none" strike="noStrike">
                          <a:effectLst/>
                        </a:rPr>
                        <a:t>女</a:t>
                      </a:r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u="none" strike="noStrike">
                          <a:effectLst/>
                        </a:rPr>
                        <a:t>福建省福州市</a:t>
                      </a:r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>
                          <a:effectLst/>
                        </a:rPr>
                        <a:t>20210324</a:t>
                      </a:r>
                      <a:endParaRPr lang="en-US" altLang="zh-CN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84303293"/>
                  </a:ext>
                </a:extLst>
              </a:tr>
              <a:tr h="53553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>
                          <a:effectLst/>
                        </a:rPr>
                        <a:t>5</a:t>
                      </a:r>
                      <a:endParaRPr lang="en-US" altLang="zh-CN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 smtClean="0">
                          <a:effectLst/>
                        </a:rPr>
                        <a:t>UBP200**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u="none" strike="noStrike" dirty="0" smtClean="0">
                          <a:effectLst/>
                        </a:rPr>
                        <a:t>曾</a:t>
                      </a:r>
                      <a:r>
                        <a:rPr lang="en-US" altLang="zh-CN" sz="2000" u="none" strike="noStrike" dirty="0" smtClean="0">
                          <a:effectLst/>
                        </a:rPr>
                        <a:t>**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u="none" strike="noStrike">
                          <a:effectLst/>
                        </a:rPr>
                        <a:t>女</a:t>
                      </a:r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u="none" strike="noStrike">
                          <a:effectLst/>
                        </a:rPr>
                        <a:t>福建省泉州市</a:t>
                      </a:r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>
                          <a:effectLst/>
                        </a:rPr>
                        <a:t>20200922</a:t>
                      </a:r>
                      <a:endParaRPr lang="en-US" altLang="zh-CN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0906469"/>
                  </a:ext>
                </a:extLst>
              </a:tr>
              <a:tr h="53553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>
                          <a:effectLst/>
                        </a:rPr>
                        <a:t>6</a:t>
                      </a:r>
                      <a:endParaRPr lang="en-US" altLang="zh-CN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 smtClean="0">
                          <a:effectLst/>
                        </a:rPr>
                        <a:t>UBP200**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u="none" strike="noStrike" dirty="0" smtClean="0">
                          <a:effectLst/>
                        </a:rPr>
                        <a:t>赵</a:t>
                      </a:r>
                      <a:r>
                        <a:rPr lang="en-US" altLang="zh-CN" sz="2000" u="none" strike="noStrike" dirty="0" smtClean="0">
                          <a:effectLst/>
                        </a:rPr>
                        <a:t>**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u="none" strike="noStrike">
                          <a:effectLst/>
                        </a:rPr>
                        <a:t>女</a:t>
                      </a:r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u="none" strike="noStrike">
                          <a:effectLst/>
                        </a:rPr>
                        <a:t>上海市浦东新区</a:t>
                      </a:r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 dirty="0">
                          <a:effectLst/>
                        </a:rPr>
                        <a:t>20220917</a:t>
                      </a:r>
                      <a:endParaRPr lang="en-US" altLang="zh-CN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3434634"/>
                  </a:ext>
                </a:extLst>
              </a:tr>
            </a:tbl>
          </a:graphicData>
        </a:graphic>
      </p:graphicFrame>
      <p:sp>
        <p:nvSpPr>
          <p:cNvPr id="27" name="TextBox 3"/>
          <p:cNvSpPr txBox="1"/>
          <p:nvPr/>
        </p:nvSpPr>
        <p:spPr>
          <a:xfrm>
            <a:off x="1633884" y="1116033"/>
            <a:ext cx="94330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latin typeface="+mn-ea"/>
                <a:ea typeface="+mn-ea"/>
              </a:rPr>
              <a:t>“推优”候选人名单</a:t>
            </a:r>
            <a:endParaRPr lang="zh-CN" altLang="en-US" sz="3200" b="1" dirty="0">
              <a:latin typeface="+mn-ea"/>
              <a:ea typeface="+mn-ea"/>
            </a:endParaRPr>
          </a:p>
        </p:txBody>
      </p:sp>
      <p:sp>
        <p:nvSpPr>
          <p:cNvPr id="39" name="Freeform 10"/>
          <p:cNvSpPr>
            <a:spLocks noEditPoints="1"/>
          </p:cNvSpPr>
          <p:nvPr/>
        </p:nvSpPr>
        <p:spPr bwMode="auto">
          <a:xfrm>
            <a:off x="1082085" y="1182383"/>
            <a:ext cx="449832" cy="452080"/>
          </a:xfrm>
          <a:custGeom>
            <a:avLst/>
            <a:gdLst>
              <a:gd name="T0" fmla="*/ 221 w 442"/>
              <a:gd name="T1" fmla="*/ 0 h 442"/>
              <a:gd name="T2" fmla="*/ 442 w 442"/>
              <a:gd name="T3" fmla="*/ 221 h 442"/>
              <a:gd name="T4" fmla="*/ 221 w 442"/>
              <a:gd name="T5" fmla="*/ 442 h 442"/>
              <a:gd name="T6" fmla="*/ 0 w 442"/>
              <a:gd name="T7" fmla="*/ 221 h 442"/>
              <a:gd name="T8" fmla="*/ 221 w 442"/>
              <a:gd name="T9" fmla="*/ 0 h 442"/>
              <a:gd name="T10" fmla="*/ 221 w 442"/>
              <a:gd name="T11" fmla="*/ 45 h 442"/>
              <a:gd name="T12" fmla="*/ 398 w 442"/>
              <a:gd name="T13" fmla="*/ 221 h 442"/>
              <a:gd name="T14" fmla="*/ 221 w 442"/>
              <a:gd name="T15" fmla="*/ 398 h 442"/>
              <a:gd name="T16" fmla="*/ 44 w 442"/>
              <a:gd name="T17" fmla="*/ 221 h 442"/>
              <a:gd name="T18" fmla="*/ 221 w 442"/>
              <a:gd name="T19" fmla="*/ 45 h 442"/>
              <a:gd name="T20" fmla="*/ 366 w 442"/>
              <a:gd name="T21" fmla="*/ 230 h 442"/>
              <a:gd name="T22" fmla="*/ 257 w 442"/>
              <a:gd name="T23" fmla="*/ 293 h 442"/>
              <a:gd name="T24" fmla="*/ 147 w 442"/>
              <a:gd name="T25" fmla="*/ 356 h 442"/>
              <a:gd name="T26" fmla="*/ 147 w 442"/>
              <a:gd name="T27" fmla="*/ 230 h 442"/>
              <a:gd name="T28" fmla="*/ 147 w 442"/>
              <a:gd name="T29" fmla="*/ 104 h 442"/>
              <a:gd name="T30" fmla="*/ 257 w 442"/>
              <a:gd name="T31" fmla="*/ 167 h 442"/>
              <a:gd name="T32" fmla="*/ 366 w 442"/>
              <a:gd name="T33" fmla="*/ 230 h 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442" h="442">
                <a:moveTo>
                  <a:pt x="221" y="0"/>
                </a:moveTo>
                <a:cubicBezTo>
                  <a:pt x="343" y="0"/>
                  <a:pt x="442" y="99"/>
                  <a:pt x="442" y="221"/>
                </a:cubicBezTo>
                <a:cubicBezTo>
                  <a:pt x="442" y="343"/>
                  <a:pt x="343" y="442"/>
                  <a:pt x="221" y="442"/>
                </a:cubicBezTo>
                <a:cubicBezTo>
                  <a:pt x="99" y="442"/>
                  <a:pt x="0" y="343"/>
                  <a:pt x="0" y="221"/>
                </a:cubicBezTo>
                <a:cubicBezTo>
                  <a:pt x="0" y="99"/>
                  <a:pt x="99" y="0"/>
                  <a:pt x="221" y="0"/>
                </a:cubicBezTo>
                <a:close/>
                <a:moveTo>
                  <a:pt x="221" y="45"/>
                </a:moveTo>
                <a:cubicBezTo>
                  <a:pt x="319" y="45"/>
                  <a:pt x="398" y="124"/>
                  <a:pt x="398" y="221"/>
                </a:cubicBezTo>
                <a:cubicBezTo>
                  <a:pt x="398" y="319"/>
                  <a:pt x="319" y="398"/>
                  <a:pt x="221" y="398"/>
                </a:cubicBezTo>
                <a:cubicBezTo>
                  <a:pt x="124" y="398"/>
                  <a:pt x="44" y="319"/>
                  <a:pt x="44" y="221"/>
                </a:cubicBezTo>
                <a:cubicBezTo>
                  <a:pt x="44" y="124"/>
                  <a:pt x="124" y="45"/>
                  <a:pt x="221" y="45"/>
                </a:cubicBezTo>
                <a:close/>
                <a:moveTo>
                  <a:pt x="366" y="230"/>
                </a:moveTo>
                <a:lnTo>
                  <a:pt x="257" y="293"/>
                </a:lnTo>
                <a:lnTo>
                  <a:pt x="147" y="356"/>
                </a:lnTo>
                <a:lnTo>
                  <a:pt x="147" y="230"/>
                </a:lnTo>
                <a:lnTo>
                  <a:pt x="147" y="104"/>
                </a:lnTo>
                <a:lnTo>
                  <a:pt x="257" y="167"/>
                </a:lnTo>
                <a:lnTo>
                  <a:pt x="366" y="23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40" name="TextBox 14"/>
          <p:cNvSpPr txBox="1"/>
          <p:nvPr/>
        </p:nvSpPr>
        <p:spPr>
          <a:xfrm>
            <a:off x="985814" y="5805264"/>
            <a:ext cx="102971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>
                <a:solidFill>
                  <a:schemeClr val="accent2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 dirty="0" smtClean="0">
                <a:solidFill>
                  <a:schemeClr val="accent5"/>
                </a:solidFill>
                <a:sym typeface="Wingdings" panose="05000000000000000000" pitchFamily="2" charset="2"/>
              </a:rPr>
              <a:t>候选人</a:t>
            </a:r>
            <a:r>
              <a:rPr lang="zh-CN" altLang="en-US" dirty="0" smtClean="0">
                <a:solidFill>
                  <a:schemeClr val="accent5"/>
                </a:solidFill>
              </a:rPr>
              <a:t>人数</a:t>
            </a:r>
            <a:r>
              <a:rPr lang="zh-CN" altLang="en-US" dirty="0" smtClean="0">
                <a:solidFill>
                  <a:schemeClr val="accent5"/>
                </a:solidFill>
              </a:rPr>
              <a:t>控制在班级团支部团员</a:t>
            </a:r>
            <a:r>
              <a:rPr lang="zh-CN" altLang="en-US" dirty="0">
                <a:solidFill>
                  <a:schemeClr val="accent5"/>
                </a:solidFill>
              </a:rPr>
              <a:t>比例</a:t>
            </a:r>
            <a:r>
              <a:rPr lang="en-US" altLang="zh-CN" dirty="0">
                <a:solidFill>
                  <a:schemeClr val="accent5"/>
                </a:solidFill>
              </a:rPr>
              <a:t>30%</a:t>
            </a:r>
            <a:r>
              <a:rPr lang="zh-CN" altLang="en-US" dirty="0">
                <a:solidFill>
                  <a:schemeClr val="accent5"/>
                </a:solidFill>
              </a:rPr>
              <a:t>以内</a:t>
            </a:r>
          </a:p>
        </p:txBody>
      </p:sp>
    </p:spTree>
    <p:extLst>
      <p:ext uri="{BB962C8B-B14F-4D97-AF65-F5344CB8AC3E}">
        <p14:creationId xmlns:p14="http://schemas.microsoft.com/office/powerpoint/2010/main" val="715408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>
            <a:spLocks/>
          </p:cNvSpPr>
          <p:nvPr/>
        </p:nvSpPr>
        <p:spPr bwMode="auto">
          <a:xfrm>
            <a:off x="3785269" y="2020454"/>
            <a:ext cx="8411531" cy="2817092"/>
          </a:xfrm>
          <a:custGeom>
            <a:avLst/>
            <a:gdLst>
              <a:gd name="T0" fmla="*/ 1136 w 11039"/>
              <a:gd name="T1" fmla="*/ 0 h 3662"/>
              <a:gd name="T2" fmla="*/ 11039 w 11039"/>
              <a:gd name="T3" fmla="*/ 0 h 3662"/>
              <a:gd name="T4" fmla="*/ 11039 w 11039"/>
              <a:gd name="T5" fmla="*/ 3662 h 3662"/>
              <a:gd name="T6" fmla="*/ 0 w 11039"/>
              <a:gd name="T7" fmla="*/ 3662 h 3662"/>
              <a:gd name="T8" fmla="*/ 1136 w 11039"/>
              <a:gd name="T9" fmla="*/ 0 h 36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039" h="3662">
                <a:moveTo>
                  <a:pt x="1136" y="0"/>
                </a:moveTo>
                <a:lnTo>
                  <a:pt x="11039" y="0"/>
                </a:lnTo>
                <a:lnTo>
                  <a:pt x="11039" y="3662"/>
                </a:lnTo>
                <a:lnTo>
                  <a:pt x="0" y="3662"/>
                </a:lnTo>
                <a:lnTo>
                  <a:pt x="1136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0" y="2020454"/>
            <a:ext cx="4548364" cy="2817092"/>
          </a:xfrm>
          <a:custGeom>
            <a:avLst/>
            <a:gdLst>
              <a:gd name="T0" fmla="*/ 5970 w 5970"/>
              <a:gd name="T1" fmla="*/ 0 h 3662"/>
              <a:gd name="T2" fmla="*/ 4846 w 5970"/>
              <a:gd name="T3" fmla="*/ 3662 h 3662"/>
              <a:gd name="T4" fmla="*/ 0 w 5970"/>
              <a:gd name="T5" fmla="*/ 3662 h 3662"/>
              <a:gd name="T6" fmla="*/ 3 w 5970"/>
              <a:gd name="T7" fmla="*/ 0 h 3662"/>
              <a:gd name="T8" fmla="*/ 5970 w 5970"/>
              <a:gd name="T9" fmla="*/ 0 h 36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970" h="3662">
                <a:moveTo>
                  <a:pt x="5970" y="0"/>
                </a:moveTo>
                <a:lnTo>
                  <a:pt x="4846" y="3662"/>
                </a:lnTo>
                <a:lnTo>
                  <a:pt x="0" y="3662"/>
                </a:lnTo>
                <a:lnTo>
                  <a:pt x="3" y="0"/>
                </a:lnTo>
                <a:lnTo>
                  <a:pt x="597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7" name="TextBox 26"/>
          <p:cNvSpPr txBox="1"/>
          <p:nvPr/>
        </p:nvSpPr>
        <p:spPr>
          <a:xfrm>
            <a:off x="4607353" y="3019599"/>
            <a:ext cx="73236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5400" b="1">
                <a:solidFill>
                  <a:schemeClr val="accent2"/>
                </a:solidFill>
                <a:latin typeface="微软雅黑"/>
                <a:ea typeface="微软雅黑"/>
              </a:defRPr>
            </a:lvl1pPr>
          </a:lstStyle>
          <a:p>
            <a:r>
              <a:rPr lang="zh-CN" altLang="en-US" sz="4400" dirty="0" smtClean="0"/>
              <a:t>团支书做民主投票填表说明</a:t>
            </a:r>
            <a:endParaRPr lang="zh-CN" altLang="en-US" sz="4400" dirty="0"/>
          </a:p>
        </p:txBody>
      </p:sp>
      <p:sp>
        <p:nvSpPr>
          <p:cNvPr id="28" name="TextBox 27"/>
          <p:cNvSpPr txBox="1"/>
          <p:nvPr/>
        </p:nvSpPr>
        <p:spPr>
          <a:xfrm>
            <a:off x="1936131" y="1943067"/>
            <a:ext cx="1758815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9900" b="1" dirty="0" smtClean="0">
                <a:solidFill>
                  <a:schemeClr val="accent2"/>
                </a:solidFill>
                <a:latin typeface="+mj-ea"/>
                <a:ea typeface="+mj-ea"/>
              </a:rPr>
              <a:t>6</a:t>
            </a:r>
            <a:endParaRPr lang="zh-CN" altLang="en-US" sz="19900" b="1" dirty="0">
              <a:solidFill>
                <a:schemeClr val="accent2"/>
              </a:solidFill>
              <a:latin typeface="+mj-ea"/>
              <a:ea typeface="+mj-ea"/>
            </a:endParaRPr>
          </a:p>
        </p:txBody>
      </p:sp>
      <p:cxnSp>
        <p:nvCxnSpPr>
          <p:cNvPr id="3" name="直接连接符 2"/>
          <p:cNvCxnSpPr/>
          <p:nvPr/>
        </p:nvCxnSpPr>
        <p:spPr bwMode="auto">
          <a:xfrm flipH="1">
            <a:off x="3739487" y="2020454"/>
            <a:ext cx="854832" cy="279720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329031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1588" y="6614576"/>
            <a:ext cx="12196800" cy="243424"/>
            <a:chOff x="1" y="-503"/>
            <a:chExt cx="7616" cy="152"/>
          </a:xfrm>
        </p:grpSpPr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1" y="-503"/>
              <a:ext cx="1201" cy="152"/>
            </a:xfrm>
            <a:custGeom>
              <a:avLst/>
              <a:gdLst>
                <a:gd name="T0" fmla="*/ 2524 w 2524"/>
                <a:gd name="T1" fmla="*/ 0 h 275"/>
                <a:gd name="T2" fmla="*/ 2439 w 2524"/>
                <a:gd name="T3" fmla="*/ 275 h 275"/>
                <a:gd name="T4" fmla="*/ 0 w 2524"/>
                <a:gd name="T5" fmla="*/ 275 h 275"/>
                <a:gd name="T6" fmla="*/ 0 w 2524"/>
                <a:gd name="T7" fmla="*/ 0 h 275"/>
                <a:gd name="T8" fmla="*/ 2524 w 2524"/>
                <a:gd name="T9" fmla="*/ 0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24" h="275">
                  <a:moveTo>
                    <a:pt x="2524" y="0"/>
                  </a:moveTo>
                  <a:lnTo>
                    <a:pt x="2439" y="275"/>
                  </a:lnTo>
                  <a:lnTo>
                    <a:pt x="0" y="275"/>
                  </a:lnTo>
                  <a:lnTo>
                    <a:pt x="0" y="0"/>
                  </a:lnTo>
                  <a:lnTo>
                    <a:pt x="2524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1187" y="-503"/>
              <a:ext cx="6430" cy="152"/>
            </a:xfrm>
            <a:custGeom>
              <a:avLst/>
              <a:gdLst>
                <a:gd name="T0" fmla="*/ 13509 w 13509"/>
                <a:gd name="T1" fmla="*/ 0 h 275"/>
                <a:gd name="T2" fmla="*/ 13509 w 13509"/>
                <a:gd name="T3" fmla="*/ 275 h 275"/>
                <a:gd name="T4" fmla="*/ 0 w 13509"/>
                <a:gd name="T5" fmla="*/ 275 h 275"/>
                <a:gd name="T6" fmla="*/ 86 w 13509"/>
                <a:gd name="T7" fmla="*/ 0 h 275"/>
                <a:gd name="T8" fmla="*/ 13509 w 13509"/>
                <a:gd name="T9" fmla="*/ 0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09" h="275">
                  <a:moveTo>
                    <a:pt x="13509" y="0"/>
                  </a:moveTo>
                  <a:lnTo>
                    <a:pt x="13509" y="275"/>
                  </a:lnTo>
                  <a:lnTo>
                    <a:pt x="0" y="275"/>
                  </a:lnTo>
                  <a:lnTo>
                    <a:pt x="86" y="0"/>
                  </a:lnTo>
                  <a:lnTo>
                    <a:pt x="13509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27" name="TextBox 3"/>
          <p:cNvSpPr txBox="1"/>
          <p:nvPr/>
        </p:nvSpPr>
        <p:spPr>
          <a:xfrm>
            <a:off x="1633884" y="1188041"/>
            <a:ext cx="94330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latin typeface="+mn-ea"/>
                <a:ea typeface="+mn-ea"/>
              </a:rPr>
              <a:t>填表说明</a:t>
            </a:r>
          </a:p>
        </p:txBody>
      </p:sp>
      <p:sp>
        <p:nvSpPr>
          <p:cNvPr id="39" name="Freeform 10"/>
          <p:cNvSpPr>
            <a:spLocks noEditPoints="1"/>
          </p:cNvSpPr>
          <p:nvPr/>
        </p:nvSpPr>
        <p:spPr bwMode="auto">
          <a:xfrm>
            <a:off x="1082085" y="1254391"/>
            <a:ext cx="449832" cy="452080"/>
          </a:xfrm>
          <a:custGeom>
            <a:avLst/>
            <a:gdLst>
              <a:gd name="T0" fmla="*/ 221 w 442"/>
              <a:gd name="T1" fmla="*/ 0 h 442"/>
              <a:gd name="T2" fmla="*/ 442 w 442"/>
              <a:gd name="T3" fmla="*/ 221 h 442"/>
              <a:gd name="T4" fmla="*/ 221 w 442"/>
              <a:gd name="T5" fmla="*/ 442 h 442"/>
              <a:gd name="T6" fmla="*/ 0 w 442"/>
              <a:gd name="T7" fmla="*/ 221 h 442"/>
              <a:gd name="T8" fmla="*/ 221 w 442"/>
              <a:gd name="T9" fmla="*/ 0 h 442"/>
              <a:gd name="T10" fmla="*/ 221 w 442"/>
              <a:gd name="T11" fmla="*/ 45 h 442"/>
              <a:gd name="T12" fmla="*/ 398 w 442"/>
              <a:gd name="T13" fmla="*/ 221 h 442"/>
              <a:gd name="T14" fmla="*/ 221 w 442"/>
              <a:gd name="T15" fmla="*/ 398 h 442"/>
              <a:gd name="T16" fmla="*/ 44 w 442"/>
              <a:gd name="T17" fmla="*/ 221 h 442"/>
              <a:gd name="T18" fmla="*/ 221 w 442"/>
              <a:gd name="T19" fmla="*/ 45 h 442"/>
              <a:gd name="T20" fmla="*/ 366 w 442"/>
              <a:gd name="T21" fmla="*/ 230 h 442"/>
              <a:gd name="T22" fmla="*/ 257 w 442"/>
              <a:gd name="T23" fmla="*/ 293 h 442"/>
              <a:gd name="T24" fmla="*/ 147 w 442"/>
              <a:gd name="T25" fmla="*/ 356 h 442"/>
              <a:gd name="T26" fmla="*/ 147 w 442"/>
              <a:gd name="T27" fmla="*/ 230 h 442"/>
              <a:gd name="T28" fmla="*/ 147 w 442"/>
              <a:gd name="T29" fmla="*/ 104 h 442"/>
              <a:gd name="T30" fmla="*/ 257 w 442"/>
              <a:gd name="T31" fmla="*/ 167 h 442"/>
              <a:gd name="T32" fmla="*/ 366 w 442"/>
              <a:gd name="T33" fmla="*/ 230 h 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442" h="442">
                <a:moveTo>
                  <a:pt x="221" y="0"/>
                </a:moveTo>
                <a:cubicBezTo>
                  <a:pt x="343" y="0"/>
                  <a:pt x="442" y="99"/>
                  <a:pt x="442" y="221"/>
                </a:cubicBezTo>
                <a:cubicBezTo>
                  <a:pt x="442" y="343"/>
                  <a:pt x="343" y="442"/>
                  <a:pt x="221" y="442"/>
                </a:cubicBezTo>
                <a:cubicBezTo>
                  <a:pt x="99" y="442"/>
                  <a:pt x="0" y="343"/>
                  <a:pt x="0" y="221"/>
                </a:cubicBezTo>
                <a:cubicBezTo>
                  <a:pt x="0" y="99"/>
                  <a:pt x="99" y="0"/>
                  <a:pt x="221" y="0"/>
                </a:cubicBezTo>
                <a:close/>
                <a:moveTo>
                  <a:pt x="221" y="45"/>
                </a:moveTo>
                <a:cubicBezTo>
                  <a:pt x="319" y="45"/>
                  <a:pt x="398" y="124"/>
                  <a:pt x="398" y="221"/>
                </a:cubicBezTo>
                <a:cubicBezTo>
                  <a:pt x="398" y="319"/>
                  <a:pt x="319" y="398"/>
                  <a:pt x="221" y="398"/>
                </a:cubicBezTo>
                <a:cubicBezTo>
                  <a:pt x="124" y="398"/>
                  <a:pt x="44" y="319"/>
                  <a:pt x="44" y="221"/>
                </a:cubicBezTo>
                <a:cubicBezTo>
                  <a:pt x="44" y="124"/>
                  <a:pt x="124" y="45"/>
                  <a:pt x="221" y="45"/>
                </a:cubicBezTo>
                <a:close/>
                <a:moveTo>
                  <a:pt x="366" y="230"/>
                </a:moveTo>
                <a:lnTo>
                  <a:pt x="257" y="293"/>
                </a:lnTo>
                <a:lnTo>
                  <a:pt x="147" y="356"/>
                </a:lnTo>
                <a:lnTo>
                  <a:pt x="147" y="230"/>
                </a:lnTo>
                <a:lnTo>
                  <a:pt x="147" y="104"/>
                </a:lnTo>
                <a:lnTo>
                  <a:pt x="257" y="167"/>
                </a:lnTo>
                <a:lnTo>
                  <a:pt x="366" y="23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121717" y="1908115"/>
            <a:ext cx="662473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04800" algn="just">
              <a:spcAft>
                <a:spcPts val="0"/>
              </a:spcAft>
            </a:pPr>
            <a:r>
              <a:rPr lang="en-US" altLang="zh-CN" sz="2800" kern="100" dirty="0" smtClean="0">
                <a:solidFill>
                  <a:schemeClr val="accent5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en-US" altLang="zh-CN" sz="2800" kern="100" dirty="0">
                <a:solidFill>
                  <a:schemeClr val="accent5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 sz="2800" kern="100" dirty="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赞成</a:t>
            </a:r>
            <a:r>
              <a:rPr lang="zh-CN" altLang="zh-CN" sz="2800" kern="100" dirty="0">
                <a:solidFill>
                  <a:schemeClr val="accent5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该同志被推荐</a:t>
            </a:r>
            <a:r>
              <a:rPr lang="zh-CN" altLang="zh-CN" sz="2800" kern="100" dirty="0" smtClean="0">
                <a:solidFill>
                  <a:schemeClr val="accent5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为</a:t>
            </a:r>
            <a:r>
              <a:rPr lang="zh-CN" altLang="en-US" sz="2800" kern="100" dirty="0" smtClean="0">
                <a:solidFill>
                  <a:schemeClr val="accent5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团</a:t>
            </a:r>
            <a:r>
              <a:rPr lang="zh-CN" altLang="zh-CN" sz="2800" kern="100" dirty="0" smtClean="0">
                <a:solidFill>
                  <a:schemeClr val="accent5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的</a:t>
            </a:r>
            <a:r>
              <a:rPr lang="zh-CN" altLang="en-US" sz="2800" kern="100" dirty="0" smtClean="0">
                <a:solidFill>
                  <a:schemeClr val="accent5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积极分子的</a:t>
            </a:r>
            <a:r>
              <a:rPr lang="zh-CN" altLang="zh-CN" sz="2800" kern="100" dirty="0" smtClean="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打</a:t>
            </a:r>
            <a:r>
              <a:rPr lang="zh-CN" altLang="zh-CN" sz="2800" kern="100" dirty="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勾（</a:t>
            </a:r>
            <a:r>
              <a:rPr lang="en-US" altLang="zh-CN" sz="2800" kern="100" dirty="0">
                <a:solidFill>
                  <a:srgbClr val="FF0000"/>
                </a:solidFill>
                <a:latin typeface="宋体" panose="02010600030101010101" pitchFamily="2" charset="-122"/>
                <a:cs typeface="Arial" panose="020B0604020202020204" pitchFamily="34" charset="0"/>
              </a:rPr>
              <a:t>√</a:t>
            </a:r>
            <a:r>
              <a:rPr lang="zh-CN" altLang="zh-CN" sz="2800" kern="100" dirty="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）或画圈（</a:t>
            </a:r>
            <a:r>
              <a:rPr lang="en-US" altLang="zh-CN" sz="2800" kern="100" dirty="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  <a:sym typeface="Wingdings 2" panose="05020102010507070707" pitchFamily="18" charset="2"/>
              </a:rPr>
              <a:t></a:t>
            </a:r>
            <a:r>
              <a:rPr lang="zh-CN" altLang="zh-CN" sz="2800" kern="100" dirty="0" smtClean="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）</a:t>
            </a:r>
            <a:endParaRPr lang="en-US" altLang="zh-CN" sz="2800" kern="100" dirty="0" smtClean="0">
              <a:solidFill>
                <a:schemeClr val="accent5"/>
              </a:solidFill>
              <a:latin typeface="宋体" panose="02010600030101010101" pitchFamily="2" charset="-122"/>
              <a:cs typeface="Times New Roman" panose="02020603050405020304" pitchFamily="18" charset="0"/>
            </a:endParaRPr>
          </a:p>
          <a:p>
            <a:pPr indent="304800" algn="just">
              <a:spcAft>
                <a:spcPts val="0"/>
              </a:spcAft>
            </a:pPr>
            <a:r>
              <a:rPr lang="en-US" altLang="zh-CN" sz="2800" kern="100" dirty="0" smtClean="0">
                <a:solidFill>
                  <a:schemeClr val="accent5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en-US" altLang="zh-CN" sz="2800" kern="100" dirty="0">
                <a:solidFill>
                  <a:schemeClr val="accent5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 sz="2800" kern="100" dirty="0" smtClean="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不</a:t>
            </a:r>
            <a:r>
              <a:rPr lang="zh-CN" altLang="zh-CN" sz="2800" kern="100" dirty="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赞成打叉（×</a:t>
            </a:r>
            <a:r>
              <a:rPr lang="zh-CN" altLang="zh-CN" sz="2800" kern="100" dirty="0" smtClean="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）</a:t>
            </a:r>
            <a:endParaRPr lang="en-US" altLang="zh-CN" sz="2800" kern="100" dirty="0" smtClean="0">
              <a:solidFill>
                <a:srgbClr val="FF0000"/>
              </a:solidFill>
              <a:latin typeface="宋体" panose="02010600030101010101" pitchFamily="2" charset="-122"/>
              <a:cs typeface="Times New Roman" panose="02020603050405020304" pitchFamily="18" charset="0"/>
            </a:endParaRPr>
          </a:p>
          <a:p>
            <a:pPr indent="304800" algn="just">
              <a:spcAft>
                <a:spcPts val="0"/>
              </a:spcAft>
            </a:pPr>
            <a:r>
              <a:rPr lang="en-US" altLang="zh-CN" sz="2800" kern="100" dirty="0" smtClean="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3.</a:t>
            </a:r>
            <a:r>
              <a:rPr lang="zh-CN" altLang="zh-CN" sz="2800" kern="100" dirty="0" smtClean="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弃权</a:t>
            </a:r>
            <a:r>
              <a:rPr lang="zh-CN" altLang="zh-CN" sz="2800" kern="100" dirty="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不做任何符号</a:t>
            </a:r>
            <a:r>
              <a:rPr lang="zh-CN" altLang="zh-CN" sz="2800" kern="100" dirty="0" smtClean="0">
                <a:solidFill>
                  <a:schemeClr val="accent5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。</a:t>
            </a:r>
            <a:endParaRPr lang="en-US" altLang="zh-CN" sz="2800" kern="100" dirty="0" smtClean="0">
              <a:solidFill>
                <a:schemeClr val="accent5"/>
              </a:solidFill>
              <a:latin typeface="宋体" panose="02010600030101010101" pitchFamily="2" charset="-122"/>
              <a:cs typeface="Times New Roman" panose="02020603050405020304" pitchFamily="18" charset="0"/>
            </a:endParaRPr>
          </a:p>
          <a:p>
            <a:pPr indent="304800" algn="just">
              <a:spcAft>
                <a:spcPts val="0"/>
              </a:spcAft>
            </a:pPr>
            <a:r>
              <a:rPr lang="en-US" altLang="zh-CN" sz="2800" kern="100" dirty="0" smtClean="0">
                <a:solidFill>
                  <a:schemeClr val="accent5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4.</a:t>
            </a:r>
            <a:r>
              <a:rPr lang="zh-CN" altLang="zh-CN" sz="2800" kern="100" dirty="0" smtClean="0">
                <a:solidFill>
                  <a:schemeClr val="accent5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严格按照要求填涂选票，否则视为废票。</a:t>
            </a:r>
            <a:endParaRPr lang="zh-CN" altLang="zh-CN" sz="2000" kern="100" dirty="0" smtClean="0">
              <a:solidFill>
                <a:schemeClr val="accent5"/>
              </a:solidFill>
              <a:latin typeface="宋体" panose="02010600030101010101" pitchFamily="2" charset="-122"/>
              <a:cs typeface="Times New Roman" panose="02020603050405020304" pitchFamily="18" charset="0"/>
            </a:endParaRPr>
          </a:p>
          <a:p>
            <a:pPr indent="304800" algn="just">
              <a:spcAft>
                <a:spcPts val="0"/>
              </a:spcAft>
            </a:pPr>
            <a:r>
              <a:rPr lang="en-US" altLang="zh-CN" sz="2800" kern="100" dirty="0" smtClean="0">
                <a:solidFill>
                  <a:schemeClr val="accent5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5.</a:t>
            </a:r>
            <a:r>
              <a:rPr lang="zh-CN" altLang="zh-CN" sz="2800" kern="100" dirty="0" smtClean="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本次应推荐名额</a:t>
            </a:r>
            <a:r>
              <a:rPr lang="en-US" altLang="zh-CN" sz="2800" u="sng" kern="100" dirty="0" smtClean="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zh-CN" altLang="zh-CN" sz="2800" kern="100" dirty="0" smtClean="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人，超过</a:t>
            </a:r>
            <a:r>
              <a:rPr lang="en-US" altLang="zh-CN" sz="2800" u="sng" kern="100" dirty="0" smtClean="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zh-CN" altLang="zh-CN" sz="2800" kern="100" dirty="0" smtClean="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人作废票。</a:t>
            </a:r>
            <a:endParaRPr lang="en-US" altLang="zh-CN" sz="2800" kern="100" dirty="0" smtClean="0">
              <a:solidFill>
                <a:srgbClr val="FF0000"/>
              </a:solidFill>
              <a:latin typeface="宋体" panose="02010600030101010101" pitchFamily="2" charset="-122"/>
              <a:cs typeface="Times New Roman" panose="02020603050405020304" pitchFamily="18" charset="0"/>
            </a:endParaRPr>
          </a:p>
          <a:p>
            <a:pPr indent="304800">
              <a:spcAft>
                <a:spcPts val="0"/>
              </a:spcAft>
            </a:pPr>
            <a:endParaRPr lang="en-US" altLang="zh-CN" sz="2800" kern="100" dirty="0">
              <a:solidFill>
                <a:schemeClr val="accent5"/>
              </a:solidFill>
              <a:effectLst/>
              <a:latin typeface="宋体" panose="02010600030101010101" pitchFamily="2" charset="-122"/>
              <a:cs typeface="Times New Roman" panose="02020603050405020304" pitchFamily="18" charset="0"/>
            </a:endParaRPr>
          </a:p>
          <a:p>
            <a:pPr indent="304800" algn="just">
              <a:spcAft>
                <a:spcPts val="0"/>
              </a:spcAft>
            </a:pPr>
            <a:r>
              <a:rPr lang="zh-CN" altLang="en-US" sz="2800" b="1" kern="100" dirty="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要求取得超过应到会有表决权团员半数以上的，才是有效推荐</a:t>
            </a:r>
            <a:endParaRPr lang="en-US" altLang="zh-CN" sz="2800" b="1" kern="100" dirty="0">
              <a:solidFill>
                <a:srgbClr val="FF0000"/>
              </a:solidFill>
              <a:latin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6453" y="-31500"/>
            <a:ext cx="5472608" cy="6613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509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>
            <a:spLocks/>
          </p:cNvSpPr>
          <p:nvPr/>
        </p:nvSpPr>
        <p:spPr bwMode="auto">
          <a:xfrm>
            <a:off x="3785269" y="2020454"/>
            <a:ext cx="8411531" cy="2817092"/>
          </a:xfrm>
          <a:custGeom>
            <a:avLst/>
            <a:gdLst>
              <a:gd name="T0" fmla="*/ 1136 w 11039"/>
              <a:gd name="T1" fmla="*/ 0 h 3662"/>
              <a:gd name="T2" fmla="*/ 11039 w 11039"/>
              <a:gd name="T3" fmla="*/ 0 h 3662"/>
              <a:gd name="T4" fmla="*/ 11039 w 11039"/>
              <a:gd name="T5" fmla="*/ 3662 h 3662"/>
              <a:gd name="T6" fmla="*/ 0 w 11039"/>
              <a:gd name="T7" fmla="*/ 3662 h 3662"/>
              <a:gd name="T8" fmla="*/ 1136 w 11039"/>
              <a:gd name="T9" fmla="*/ 0 h 36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039" h="3662">
                <a:moveTo>
                  <a:pt x="1136" y="0"/>
                </a:moveTo>
                <a:lnTo>
                  <a:pt x="11039" y="0"/>
                </a:lnTo>
                <a:lnTo>
                  <a:pt x="11039" y="3662"/>
                </a:lnTo>
                <a:lnTo>
                  <a:pt x="0" y="3662"/>
                </a:lnTo>
                <a:lnTo>
                  <a:pt x="1136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0" y="2020454"/>
            <a:ext cx="4548364" cy="2817092"/>
          </a:xfrm>
          <a:custGeom>
            <a:avLst/>
            <a:gdLst>
              <a:gd name="T0" fmla="*/ 5970 w 5970"/>
              <a:gd name="T1" fmla="*/ 0 h 3662"/>
              <a:gd name="T2" fmla="*/ 4846 w 5970"/>
              <a:gd name="T3" fmla="*/ 3662 h 3662"/>
              <a:gd name="T4" fmla="*/ 0 w 5970"/>
              <a:gd name="T5" fmla="*/ 3662 h 3662"/>
              <a:gd name="T6" fmla="*/ 3 w 5970"/>
              <a:gd name="T7" fmla="*/ 0 h 3662"/>
              <a:gd name="T8" fmla="*/ 5970 w 5970"/>
              <a:gd name="T9" fmla="*/ 0 h 36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970" h="3662">
                <a:moveTo>
                  <a:pt x="5970" y="0"/>
                </a:moveTo>
                <a:lnTo>
                  <a:pt x="4846" y="3662"/>
                </a:lnTo>
                <a:lnTo>
                  <a:pt x="0" y="3662"/>
                </a:lnTo>
                <a:lnTo>
                  <a:pt x="3" y="0"/>
                </a:lnTo>
                <a:lnTo>
                  <a:pt x="597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7" name="TextBox 26"/>
          <p:cNvSpPr txBox="1"/>
          <p:nvPr/>
        </p:nvSpPr>
        <p:spPr>
          <a:xfrm>
            <a:off x="4607353" y="3019599"/>
            <a:ext cx="73236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5400" b="1">
                <a:solidFill>
                  <a:schemeClr val="accent2"/>
                </a:solidFill>
                <a:latin typeface="微软雅黑"/>
                <a:ea typeface="微软雅黑"/>
              </a:defRPr>
            </a:lvl1pPr>
          </a:lstStyle>
          <a:p>
            <a:r>
              <a:rPr lang="zh-CN" altLang="en-US" sz="4400" dirty="0" smtClean="0"/>
              <a:t>下发选票、民主投票</a:t>
            </a:r>
            <a:endParaRPr lang="zh-CN" altLang="en-US" sz="4400" dirty="0"/>
          </a:p>
        </p:txBody>
      </p:sp>
      <p:sp>
        <p:nvSpPr>
          <p:cNvPr id="28" name="TextBox 27"/>
          <p:cNvSpPr txBox="1"/>
          <p:nvPr/>
        </p:nvSpPr>
        <p:spPr>
          <a:xfrm>
            <a:off x="1936131" y="1943067"/>
            <a:ext cx="1758815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9900" b="1" dirty="0" smtClean="0">
                <a:solidFill>
                  <a:schemeClr val="accent2"/>
                </a:solidFill>
                <a:latin typeface="+mj-ea"/>
                <a:ea typeface="+mj-ea"/>
              </a:rPr>
              <a:t>7</a:t>
            </a:r>
            <a:endParaRPr lang="zh-CN" altLang="en-US" sz="19900" b="1" dirty="0">
              <a:solidFill>
                <a:schemeClr val="accent2"/>
              </a:solidFill>
              <a:latin typeface="+mj-ea"/>
              <a:ea typeface="+mj-ea"/>
            </a:endParaRPr>
          </a:p>
        </p:txBody>
      </p:sp>
      <p:cxnSp>
        <p:nvCxnSpPr>
          <p:cNvPr id="3" name="直接连接符 2"/>
          <p:cNvCxnSpPr/>
          <p:nvPr/>
        </p:nvCxnSpPr>
        <p:spPr bwMode="auto">
          <a:xfrm flipH="1">
            <a:off x="3739487" y="2020454"/>
            <a:ext cx="854832" cy="279720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Oval 39"/>
          <p:cNvSpPr>
            <a:spLocks noChangeAspect="1" noChangeArrowheads="1"/>
          </p:cNvSpPr>
          <p:nvPr/>
        </p:nvSpPr>
        <p:spPr bwMode="auto">
          <a:xfrm>
            <a:off x="4766755" y="3952490"/>
            <a:ext cx="216000" cy="217227"/>
          </a:xfrm>
          <a:prstGeom prst="ellipse">
            <a:avLst/>
          </a:prstGeom>
          <a:solidFill>
            <a:schemeClr val="accent2"/>
          </a:solidFill>
          <a:ln w="285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2000">
              <a:solidFill>
                <a:schemeClr val="accent2"/>
              </a:solidFill>
            </a:endParaRPr>
          </a:p>
        </p:txBody>
      </p:sp>
      <p:sp>
        <p:nvSpPr>
          <p:cNvPr id="9" name="TextBox 13"/>
          <p:cNvSpPr txBox="1"/>
          <p:nvPr/>
        </p:nvSpPr>
        <p:spPr>
          <a:xfrm>
            <a:off x="4982755" y="3861048"/>
            <a:ext cx="60841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accent2"/>
                </a:solidFill>
                <a:latin typeface="+mj-ea"/>
                <a:ea typeface="+mj-ea"/>
              </a:rPr>
              <a:t>非</a:t>
            </a:r>
            <a:r>
              <a:rPr lang="zh-CN" altLang="en-US" sz="2000" dirty="0" smtClean="0">
                <a:solidFill>
                  <a:schemeClr val="accent2"/>
                </a:solidFill>
                <a:latin typeface="+mj-ea"/>
                <a:ea typeface="+mj-ea"/>
              </a:rPr>
              <a:t>团员不得参与投票</a:t>
            </a:r>
            <a:endParaRPr lang="zh-CN" altLang="en-US" sz="2000" dirty="0">
              <a:solidFill>
                <a:schemeClr val="accent2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753054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>
            <a:spLocks/>
          </p:cNvSpPr>
          <p:nvPr/>
        </p:nvSpPr>
        <p:spPr bwMode="auto">
          <a:xfrm>
            <a:off x="3785269" y="2020454"/>
            <a:ext cx="8411531" cy="2817092"/>
          </a:xfrm>
          <a:custGeom>
            <a:avLst/>
            <a:gdLst>
              <a:gd name="T0" fmla="*/ 1136 w 11039"/>
              <a:gd name="T1" fmla="*/ 0 h 3662"/>
              <a:gd name="T2" fmla="*/ 11039 w 11039"/>
              <a:gd name="T3" fmla="*/ 0 h 3662"/>
              <a:gd name="T4" fmla="*/ 11039 w 11039"/>
              <a:gd name="T5" fmla="*/ 3662 h 3662"/>
              <a:gd name="T6" fmla="*/ 0 w 11039"/>
              <a:gd name="T7" fmla="*/ 3662 h 3662"/>
              <a:gd name="T8" fmla="*/ 1136 w 11039"/>
              <a:gd name="T9" fmla="*/ 0 h 36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039" h="3662">
                <a:moveTo>
                  <a:pt x="1136" y="0"/>
                </a:moveTo>
                <a:lnTo>
                  <a:pt x="11039" y="0"/>
                </a:lnTo>
                <a:lnTo>
                  <a:pt x="11039" y="3662"/>
                </a:lnTo>
                <a:lnTo>
                  <a:pt x="0" y="3662"/>
                </a:lnTo>
                <a:lnTo>
                  <a:pt x="1136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0" y="2020454"/>
            <a:ext cx="4548364" cy="2817092"/>
          </a:xfrm>
          <a:custGeom>
            <a:avLst/>
            <a:gdLst>
              <a:gd name="T0" fmla="*/ 5970 w 5970"/>
              <a:gd name="T1" fmla="*/ 0 h 3662"/>
              <a:gd name="T2" fmla="*/ 4846 w 5970"/>
              <a:gd name="T3" fmla="*/ 3662 h 3662"/>
              <a:gd name="T4" fmla="*/ 0 w 5970"/>
              <a:gd name="T5" fmla="*/ 3662 h 3662"/>
              <a:gd name="T6" fmla="*/ 3 w 5970"/>
              <a:gd name="T7" fmla="*/ 0 h 3662"/>
              <a:gd name="T8" fmla="*/ 5970 w 5970"/>
              <a:gd name="T9" fmla="*/ 0 h 36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970" h="3662">
                <a:moveTo>
                  <a:pt x="5970" y="0"/>
                </a:moveTo>
                <a:lnTo>
                  <a:pt x="4846" y="3662"/>
                </a:lnTo>
                <a:lnTo>
                  <a:pt x="0" y="3662"/>
                </a:lnTo>
                <a:lnTo>
                  <a:pt x="3" y="0"/>
                </a:lnTo>
                <a:lnTo>
                  <a:pt x="597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7" name="TextBox 26"/>
          <p:cNvSpPr txBox="1"/>
          <p:nvPr/>
        </p:nvSpPr>
        <p:spPr>
          <a:xfrm>
            <a:off x="4607353" y="3019599"/>
            <a:ext cx="73236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5400" b="1">
                <a:solidFill>
                  <a:schemeClr val="accent2"/>
                </a:solidFill>
                <a:latin typeface="微软雅黑"/>
                <a:ea typeface="微软雅黑"/>
              </a:defRPr>
            </a:lvl1pPr>
          </a:lstStyle>
          <a:p>
            <a:r>
              <a:rPr lang="zh-CN" altLang="en-US" sz="4400" dirty="0" smtClean="0"/>
              <a:t>统计投票结果</a:t>
            </a:r>
            <a:endParaRPr lang="zh-CN" altLang="en-US" sz="4400" dirty="0"/>
          </a:p>
        </p:txBody>
      </p:sp>
      <p:sp>
        <p:nvSpPr>
          <p:cNvPr id="28" name="TextBox 27"/>
          <p:cNvSpPr txBox="1"/>
          <p:nvPr/>
        </p:nvSpPr>
        <p:spPr>
          <a:xfrm>
            <a:off x="1936131" y="1943067"/>
            <a:ext cx="1758815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9900" b="1" dirty="0" smtClean="0">
                <a:solidFill>
                  <a:schemeClr val="accent2"/>
                </a:solidFill>
                <a:latin typeface="+mj-ea"/>
                <a:ea typeface="+mj-ea"/>
              </a:rPr>
              <a:t>8</a:t>
            </a:r>
            <a:endParaRPr lang="zh-CN" altLang="en-US" sz="19900" b="1" dirty="0">
              <a:solidFill>
                <a:schemeClr val="accent2"/>
              </a:solidFill>
              <a:latin typeface="+mj-ea"/>
              <a:ea typeface="+mj-ea"/>
            </a:endParaRPr>
          </a:p>
        </p:txBody>
      </p:sp>
      <p:cxnSp>
        <p:nvCxnSpPr>
          <p:cNvPr id="3" name="直接连接符 2"/>
          <p:cNvCxnSpPr/>
          <p:nvPr/>
        </p:nvCxnSpPr>
        <p:spPr bwMode="auto">
          <a:xfrm flipH="1">
            <a:off x="3739487" y="2020454"/>
            <a:ext cx="854832" cy="279720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728383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1588" y="6614576"/>
            <a:ext cx="12196800" cy="243424"/>
            <a:chOff x="1" y="-503"/>
            <a:chExt cx="7616" cy="152"/>
          </a:xfrm>
        </p:grpSpPr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1" y="-503"/>
              <a:ext cx="1201" cy="152"/>
            </a:xfrm>
            <a:custGeom>
              <a:avLst/>
              <a:gdLst>
                <a:gd name="T0" fmla="*/ 2524 w 2524"/>
                <a:gd name="T1" fmla="*/ 0 h 275"/>
                <a:gd name="T2" fmla="*/ 2439 w 2524"/>
                <a:gd name="T3" fmla="*/ 275 h 275"/>
                <a:gd name="T4" fmla="*/ 0 w 2524"/>
                <a:gd name="T5" fmla="*/ 275 h 275"/>
                <a:gd name="T6" fmla="*/ 0 w 2524"/>
                <a:gd name="T7" fmla="*/ 0 h 275"/>
                <a:gd name="T8" fmla="*/ 2524 w 2524"/>
                <a:gd name="T9" fmla="*/ 0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24" h="275">
                  <a:moveTo>
                    <a:pt x="2524" y="0"/>
                  </a:moveTo>
                  <a:lnTo>
                    <a:pt x="2439" y="275"/>
                  </a:lnTo>
                  <a:lnTo>
                    <a:pt x="0" y="275"/>
                  </a:lnTo>
                  <a:lnTo>
                    <a:pt x="0" y="0"/>
                  </a:lnTo>
                  <a:lnTo>
                    <a:pt x="2524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1187" y="-503"/>
              <a:ext cx="6430" cy="152"/>
            </a:xfrm>
            <a:custGeom>
              <a:avLst/>
              <a:gdLst>
                <a:gd name="T0" fmla="*/ 13509 w 13509"/>
                <a:gd name="T1" fmla="*/ 0 h 275"/>
                <a:gd name="T2" fmla="*/ 13509 w 13509"/>
                <a:gd name="T3" fmla="*/ 275 h 275"/>
                <a:gd name="T4" fmla="*/ 0 w 13509"/>
                <a:gd name="T5" fmla="*/ 275 h 275"/>
                <a:gd name="T6" fmla="*/ 86 w 13509"/>
                <a:gd name="T7" fmla="*/ 0 h 275"/>
                <a:gd name="T8" fmla="*/ 13509 w 13509"/>
                <a:gd name="T9" fmla="*/ 0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09" h="275">
                  <a:moveTo>
                    <a:pt x="13509" y="0"/>
                  </a:moveTo>
                  <a:lnTo>
                    <a:pt x="13509" y="275"/>
                  </a:lnTo>
                  <a:lnTo>
                    <a:pt x="0" y="275"/>
                  </a:lnTo>
                  <a:lnTo>
                    <a:pt x="86" y="0"/>
                  </a:lnTo>
                  <a:lnTo>
                    <a:pt x="13509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8452024"/>
              </p:ext>
            </p:extLst>
          </p:nvPr>
        </p:nvGraphicFramePr>
        <p:xfrm>
          <a:off x="1020366" y="2492896"/>
          <a:ext cx="10153129" cy="386129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36105">
                  <a:extLst>
                    <a:ext uri="{9D8B030D-6E8A-4147-A177-3AD203B41FA5}">
                      <a16:colId xmlns:a16="http://schemas.microsoft.com/office/drawing/2014/main" val="3890013164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1715182809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1992625023"/>
                    </a:ext>
                  </a:extLst>
                </a:gridCol>
                <a:gridCol w="1728191">
                  <a:extLst>
                    <a:ext uri="{9D8B030D-6E8A-4147-A177-3AD203B41FA5}">
                      <a16:colId xmlns:a16="http://schemas.microsoft.com/office/drawing/2014/main" val="3940040910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1998272706"/>
                    </a:ext>
                  </a:extLst>
                </a:gridCol>
                <a:gridCol w="2232249">
                  <a:extLst>
                    <a:ext uri="{9D8B030D-6E8A-4147-A177-3AD203B41FA5}">
                      <a16:colId xmlns:a16="http://schemas.microsoft.com/office/drawing/2014/main" val="876144728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b="1" u="none" strike="noStrike" dirty="0">
                          <a:effectLst/>
                        </a:rPr>
                        <a:t>序号</a:t>
                      </a:r>
                      <a:endParaRPr lang="zh-CN" alt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b="1" u="none" strike="noStrike" dirty="0">
                          <a:effectLst/>
                        </a:rPr>
                        <a:t>学号</a:t>
                      </a:r>
                      <a:endParaRPr lang="zh-CN" alt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b="1" u="none" strike="noStrike" dirty="0">
                          <a:effectLst/>
                        </a:rPr>
                        <a:t>姓名</a:t>
                      </a:r>
                      <a:endParaRPr lang="zh-CN" alt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赞成</a:t>
                      </a:r>
                      <a:endParaRPr lang="zh-CN" alt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不赞成</a:t>
                      </a:r>
                      <a:endParaRPr lang="zh-CN" alt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弃权</a:t>
                      </a:r>
                      <a:endParaRPr lang="zh-CN" alt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4543124"/>
                  </a:ext>
                </a:extLst>
              </a:tr>
              <a:tr h="53553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>
                          <a:effectLst/>
                        </a:rPr>
                        <a:t>1</a:t>
                      </a:r>
                      <a:endParaRPr lang="en-US" altLang="zh-CN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 smtClean="0">
                          <a:effectLst/>
                        </a:rPr>
                        <a:t>ACH190**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u="none" strike="noStrike" dirty="0" smtClean="0">
                          <a:effectLst/>
                        </a:rPr>
                        <a:t>庄</a:t>
                      </a:r>
                      <a:r>
                        <a:rPr lang="en-US" altLang="zh-CN" sz="2000" u="none" strike="noStrike" dirty="0" smtClean="0">
                          <a:effectLst/>
                        </a:rPr>
                        <a:t>**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30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2</a:t>
                      </a:r>
                      <a:endParaRPr lang="en-US" altLang="zh-CN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16704518"/>
                  </a:ext>
                </a:extLst>
              </a:tr>
              <a:tr h="53553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>
                          <a:effectLst/>
                        </a:rPr>
                        <a:t>2</a:t>
                      </a:r>
                      <a:endParaRPr lang="en-US" altLang="zh-CN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 smtClean="0">
                          <a:effectLst/>
                        </a:rPr>
                        <a:t>ACH190**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u="none" strike="noStrike" dirty="0" smtClean="0">
                          <a:effectLst/>
                        </a:rPr>
                        <a:t>钟</a:t>
                      </a:r>
                      <a:r>
                        <a:rPr lang="en-US" altLang="zh-CN" sz="2000" u="none" strike="noStrike" dirty="0" smtClean="0">
                          <a:effectLst/>
                        </a:rPr>
                        <a:t>*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30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</a:t>
                      </a:r>
                      <a:endParaRPr lang="en-US" altLang="zh-CN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3265678"/>
                  </a:ext>
                </a:extLst>
              </a:tr>
              <a:tr h="53553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>
                          <a:effectLst/>
                        </a:rPr>
                        <a:t>3</a:t>
                      </a:r>
                      <a:endParaRPr lang="en-US" altLang="zh-CN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 smtClean="0">
                          <a:effectLst/>
                        </a:rPr>
                        <a:t>ACH190**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u="none" strike="noStrike" dirty="0" smtClean="0">
                          <a:effectLst/>
                        </a:rPr>
                        <a:t>许</a:t>
                      </a:r>
                      <a:r>
                        <a:rPr lang="en-US" altLang="zh-CN" sz="2000" u="none" strike="noStrike" dirty="0" smtClean="0">
                          <a:effectLst/>
                        </a:rPr>
                        <a:t>**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10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10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12</a:t>
                      </a:r>
                      <a:endParaRPr lang="en-US" altLang="zh-CN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4493971"/>
                  </a:ext>
                </a:extLst>
              </a:tr>
              <a:tr h="53553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>
                          <a:effectLst/>
                        </a:rPr>
                        <a:t>4</a:t>
                      </a:r>
                      <a:endParaRPr lang="en-US" altLang="zh-CN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 smtClean="0">
                          <a:effectLst/>
                        </a:rPr>
                        <a:t>LSA190**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u="none" strike="noStrike" dirty="0" smtClean="0">
                          <a:effectLst/>
                        </a:rPr>
                        <a:t>郑</a:t>
                      </a:r>
                      <a:r>
                        <a:rPr lang="en-US" altLang="zh-CN" sz="2000" u="none" strike="noStrike" dirty="0" smtClean="0">
                          <a:effectLst/>
                        </a:rPr>
                        <a:t>**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9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12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11</a:t>
                      </a:r>
                      <a:endParaRPr lang="en-US" altLang="zh-CN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84303293"/>
                  </a:ext>
                </a:extLst>
              </a:tr>
              <a:tr h="53553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>
                          <a:effectLst/>
                        </a:rPr>
                        <a:t>5</a:t>
                      </a:r>
                      <a:endParaRPr lang="en-US" altLang="zh-CN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 smtClean="0">
                          <a:effectLst/>
                        </a:rPr>
                        <a:t>UBP200**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u="none" strike="noStrike" dirty="0" smtClean="0">
                          <a:effectLst/>
                        </a:rPr>
                        <a:t>曾</a:t>
                      </a:r>
                      <a:r>
                        <a:rPr lang="en-US" altLang="zh-CN" sz="2000" u="none" strike="noStrike" dirty="0" smtClean="0">
                          <a:effectLst/>
                        </a:rPr>
                        <a:t>**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8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10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14</a:t>
                      </a:r>
                      <a:endParaRPr lang="en-US" altLang="zh-CN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0906469"/>
                  </a:ext>
                </a:extLst>
              </a:tr>
              <a:tr h="53553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>
                          <a:effectLst/>
                        </a:rPr>
                        <a:t>6</a:t>
                      </a:r>
                      <a:endParaRPr lang="en-US" altLang="zh-CN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 smtClean="0">
                          <a:effectLst/>
                        </a:rPr>
                        <a:t>UBP200**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u="none" strike="noStrike" dirty="0" smtClean="0">
                          <a:effectLst/>
                        </a:rPr>
                        <a:t>赵</a:t>
                      </a:r>
                      <a:r>
                        <a:rPr lang="en-US" altLang="zh-CN" sz="2000" u="none" strike="noStrike" dirty="0" smtClean="0">
                          <a:effectLst/>
                        </a:rPr>
                        <a:t>**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7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8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17</a:t>
                      </a:r>
                      <a:endParaRPr lang="en-US" altLang="zh-CN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3434634"/>
                  </a:ext>
                </a:extLst>
              </a:tr>
            </a:tbl>
          </a:graphicData>
        </a:graphic>
      </p:graphicFrame>
      <p:sp>
        <p:nvSpPr>
          <p:cNvPr id="27" name="TextBox 3"/>
          <p:cNvSpPr txBox="1"/>
          <p:nvPr/>
        </p:nvSpPr>
        <p:spPr>
          <a:xfrm>
            <a:off x="1633884" y="900009"/>
            <a:ext cx="94330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latin typeface="+mn-ea"/>
                <a:ea typeface="+mn-ea"/>
              </a:rPr>
              <a:t>统计投票结果</a:t>
            </a:r>
          </a:p>
        </p:txBody>
      </p:sp>
      <p:sp>
        <p:nvSpPr>
          <p:cNvPr id="39" name="Freeform 10"/>
          <p:cNvSpPr>
            <a:spLocks noEditPoints="1"/>
          </p:cNvSpPr>
          <p:nvPr/>
        </p:nvSpPr>
        <p:spPr bwMode="auto">
          <a:xfrm>
            <a:off x="1082085" y="966359"/>
            <a:ext cx="449832" cy="452080"/>
          </a:xfrm>
          <a:custGeom>
            <a:avLst/>
            <a:gdLst>
              <a:gd name="T0" fmla="*/ 221 w 442"/>
              <a:gd name="T1" fmla="*/ 0 h 442"/>
              <a:gd name="T2" fmla="*/ 442 w 442"/>
              <a:gd name="T3" fmla="*/ 221 h 442"/>
              <a:gd name="T4" fmla="*/ 221 w 442"/>
              <a:gd name="T5" fmla="*/ 442 h 442"/>
              <a:gd name="T6" fmla="*/ 0 w 442"/>
              <a:gd name="T7" fmla="*/ 221 h 442"/>
              <a:gd name="T8" fmla="*/ 221 w 442"/>
              <a:gd name="T9" fmla="*/ 0 h 442"/>
              <a:gd name="T10" fmla="*/ 221 w 442"/>
              <a:gd name="T11" fmla="*/ 45 h 442"/>
              <a:gd name="T12" fmla="*/ 398 w 442"/>
              <a:gd name="T13" fmla="*/ 221 h 442"/>
              <a:gd name="T14" fmla="*/ 221 w 442"/>
              <a:gd name="T15" fmla="*/ 398 h 442"/>
              <a:gd name="T16" fmla="*/ 44 w 442"/>
              <a:gd name="T17" fmla="*/ 221 h 442"/>
              <a:gd name="T18" fmla="*/ 221 w 442"/>
              <a:gd name="T19" fmla="*/ 45 h 442"/>
              <a:gd name="T20" fmla="*/ 366 w 442"/>
              <a:gd name="T21" fmla="*/ 230 h 442"/>
              <a:gd name="T22" fmla="*/ 257 w 442"/>
              <a:gd name="T23" fmla="*/ 293 h 442"/>
              <a:gd name="T24" fmla="*/ 147 w 442"/>
              <a:gd name="T25" fmla="*/ 356 h 442"/>
              <a:gd name="T26" fmla="*/ 147 w 442"/>
              <a:gd name="T27" fmla="*/ 230 h 442"/>
              <a:gd name="T28" fmla="*/ 147 w 442"/>
              <a:gd name="T29" fmla="*/ 104 h 442"/>
              <a:gd name="T30" fmla="*/ 257 w 442"/>
              <a:gd name="T31" fmla="*/ 167 h 442"/>
              <a:gd name="T32" fmla="*/ 366 w 442"/>
              <a:gd name="T33" fmla="*/ 230 h 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442" h="442">
                <a:moveTo>
                  <a:pt x="221" y="0"/>
                </a:moveTo>
                <a:cubicBezTo>
                  <a:pt x="343" y="0"/>
                  <a:pt x="442" y="99"/>
                  <a:pt x="442" y="221"/>
                </a:cubicBezTo>
                <a:cubicBezTo>
                  <a:pt x="442" y="343"/>
                  <a:pt x="343" y="442"/>
                  <a:pt x="221" y="442"/>
                </a:cubicBezTo>
                <a:cubicBezTo>
                  <a:pt x="99" y="442"/>
                  <a:pt x="0" y="343"/>
                  <a:pt x="0" y="221"/>
                </a:cubicBezTo>
                <a:cubicBezTo>
                  <a:pt x="0" y="99"/>
                  <a:pt x="99" y="0"/>
                  <a:pt x="221" y="0"/>
                </a:cubicBezTo>
                <a:close/>
                <a:moveTo>
                  <a:pt x="221" y="45"/>
                </a:moveTo>
                <a:cubicBezTo>
                  <a:pt x="319" y="45"/>
                  <a:pt x="398" y="124"/>
                  <a:pt x="398" y="221"/>
                </a:cubicBezTo>
                <a:cubicBezTo>
                  <a:pt x="398" y="319"/>
                  <a:pt x="319" y="398"/>
                  <a:pt x="221" y="398"/>
                </a:cubicBezTo>
                <a:cubicBezTo>
                  <a:pt x="124" y="398"/>
                  <a:pt x="44" y="319"/>
                  <a:pt x="44" y="221"/>
                </a:cubicBezTo>
                <a:cubicBezTo>
                  <a:pt x="44" y="124"/>
                  <a:pt x="124" y="45"/>
                  <a:pt x="221" y="45"/>
                </a:cubicBezTo>
                <a:close/>
                <a:moveTo>
                  <a:pt x="366" y="230"/>
                </a:moveTo>
                <a:lnTo>
                  <a:pt x="257" y="293"/>
                </a:lnTo>
                <a:lnTo>
                  <a:pt x="147" y="356"/>
                </a:lnTo>
                <a:lnTo>
                  <a:pt x="147" y="230"/>
                </a:lnTo>
                <a:lnTo>
                  <a:pt x="147" y="104"/>
                </a:lnTo>
                <a:lnTo>
                  <a:pt x="257" y="167"/>
                </a:lnTo>
                <a:lnTo>
                  <a:pt x="366" y="23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40" name="TextBox 14"/>
          <p:cNvSpPr txBox="1"/>
          <p:nvPr/>
        </p:nvSpPr>
        <p:spPr>
          <a:xfrm>
            <a:off x="1020366" y="1651447"/>
            <a:ext cx="103345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>
                <a:solidFill>
                  <a:schemeClr val="accent2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 sz="2200" dirty="0" smtClean="0">
                <a:solidFill>
                  <a:schemeClr val="accent5"/>
                </a:solidFill>
              </a:rPr>
              <a:t>本次选举共发出选票</a:t>
            </a:r>
            <a:r>
              <a:rPr lang="en-US" altLang="zh-CN" sz="2200" u="sng" dirty="0" smtClean="0">
                <a:solidFill>
                  <a:srgbClr val="FF0000"/>
                </a:solidFill>
              </a:rPr>
              <a:t>XX</a:t>
            </a:r>
            <a:r>
              <a:rPr lang="zh-CN" altLang="en-US" sz="2200" dirty="0" smtClean="0">
                <a:solidFill>
                  <a:schemeClr val="accent5"/>
                </a:solidFill>
              </a:rPr>
              <a:t>张，收回</a:t>
            </a:r>
            <a:r>
              <a:rPr lang="en-US" altLang="zh-CN" sz="2200" u="sng" dirty="0" smtClean="0">
                <a:solidFill>
                  <a:srgbClr val="FF0000"/>
                </a:solidFill>
              </a:rPr>
              <a:t>XX</a:t>
            </a:r>
            <a:r>
              <a:rPr lang="zh-CN" altLang="en-US" sz="2200" dirty="0" smtClean="0">
                <a:solidFill>
                  <a:schemeClr val="accent5"/>
                </a:solidFill>
              </a:rPr>
              <a:t>张，经清点统计，有效票</a:t>
            </a:r>
            <a:r>
              <a:rPr lang="en-US" altLang="zh-CN" sz="2200" u="sng" dirty="0">
                <a:solidFill>
                  <a:srgbClr val="FF0000"/>
                </a:solidFill>
              </a:rPr>
              <a:t>XX</a:t>
            </a:r>
            <a:r>
              <a:rPr lang="zh-CN" altLang="en-US" sz="2200" dirty="0" smtClean="0">
                <a:solidFill>
                  <a:schemeClr val="accent5"/>
                </a:solidFill>
              </a:rPr>
              <a:t>张，无效票</a:t>
            </a:r>
            <a:r>
              <a:rPr lang="en-US" altLang="zh-CN" sz="2200" u="sng" dirty="0">
                <a:solidFill>
                  <a:srgbClr val="FF0000"/>
                </a:solidFill>
              </a:rPr>
              <a:t>XX</a:t>
            </a:r>
            <a:r>
              <a:rPr lang="zh-CN" altLang="en-US" sz="2200" dirty="0" smtClean="0">
                <a:solidFill>
                  <a:schemeClr val="accent5"/>
                </a:solidFill>
              </a:rPr>
              <a:t>张。</a:t>
            </a:r>
            <a:endParaRPr lang="en-US" altLang="zh-CN" sz="2200" dirty="0" smtClean="0">
              <a:solidFill>
                <a:schemeClr val="accent5"/>
              </a:solidFill>
            </a:endParaRPr>
          </a:p>
          <a:p>
            <a:r>
              <a:rPr lang="zh-CN" altLang="en-US" sz="2200" dirty="0" smtClean="0">
                <a:solidFill>
                  <a:schemeClr val="accent5"/>
                </a:solidFill>
              </a:rPr>
              <a:t>其中各候选人得票数：</a:t>
            </a:r>
            <a:endParaRPr lang="zh-CN" altLang="en-US" sz="22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082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1588" y="6614576"/>
            <a:ext cx="12196800" cy="243424"/>
            <a:chOff x="1" y="-503"/>
            <a:chExt cx="7616" cy="152"/>
          </a:xfrm>
        </p:grpSpPr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1" y="-503"/>
              <a:ext cx="1201" cy="152"/>
            </a:xfrm>
            <a:custGeom>
              <a:avLst/>
              <a:gdLst>
                <a:gd name="T0" fmla="*/ 2524 w 2524"/>
                <a:gd name="T1" fmla="*/ 0 h 275"/>
                <a:gd name="T2" fmla="*/ 2439 w 2524"/>
                <a:gd name="T3" fmla="*/ 275 h 275"/>
                <a:gd name="T4" fmla="*/ 0 w 2524"/>
                <a:gd name="T5" fmla="*/ 275 h 275"/>
                <a:gd name="T6" fmla="*/ 0 w 2524"/>
                <a:gd name="T7" fmla="*/ 0 h 275"/>
                <a:gd name="T8" fmla="*/ 2524 w 2524"/>
                <a:gd name="T9" fmla="*/ 0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24" h="275">
                  <a:moveTo>
                    <a:pt x="2524" y="0"/>
                  </a:moveTo>
                  <a:lnTo>
                    <a:pt x="2439" y="275"/>
                  </a:lnTo>
                  <a:lnTo>
                    <a:pt x="0" y="275"/>
                  </a:lnTo>
                  <a:lnTo>
                    <a:pt x="0" y="0"/>
                  </a:lnTo>
                  <a:lnTo>
                    <a:pt x="2524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1187" y="-503"/>
              <a:ext cx="6430" cy="152"/>
            </a:xfrm>
            <a:custGeom>
              <a:avLst/>
              <a:gdLst>
                <a:gd name="T0" fmla="*/ 13509 w 13509"/>
                <a:gd name="T1" fmla="*/ 0 h 275"/>
                <a:gd name="T2" fmla="*/ 13509 w 13509"/>
                <a:gd name="T3" fmla="*/ 275 h 275"/>
                <a:gd name="T4" fmla="*/ 0 w 13509"/>
                <a:gd name="T5" fmla="*/ 275 h 275"/>
                <a:gd name="T6" fmla="*/ 86 w 13509"/>
                <a:gd name="T7" fmla="*/ 0 h 275"/>
                <a:gd name="T8" fmla="*/ 13509 w 13509"/>
                <a:gd name="T9" fmla="*/ 0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09" h="275">
                  <a:moveTo>
                    <a:pt x="13509" y="0"/>
                  </a:moveTo>
                  <a:lnTo>
                    <a:pt x="13509" y="275"/>
                  </a:lnTo>
                  <a:lnTo>
                    <a:pt x="0" y="275"/>
                  </a:lnTo>
                  <a:lnTo>
                    <a:pt x="86" y="0"/>
                  </a:lnTo>
                  <a:lnTo>
                    <a:pt x="13509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27" name="TextBox 3"/>
          <p:cNvSpPr txBox="1"/>
          <p:nvPr/>
        </p:nvSpPr>
        <p:spPr>
          <a:xfrm>
            <a:off x="1633884" y="1116033"/>
            <a:ext cx="94330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latin typeface="+mn-ea"/>
                <a:ea typeface="+mn-ea"/>
              </a:rPr>
              <a:t>统计投票结果</a:t>
            </a:r>
          </a:p>
        </p:txBody>
      </p:sp>
      <p:sp>
        <p:nvSpPr>
          <p:cNvPr id="39" name="Freeform 10"/>
          <p:cNvSpPr>
            <a:spLocks noEditPoints="1"/>
          </p:cNvSpPr>
          <p:nvPr/>
        </p:nvSpPr>
        <p:spPr bwMode="auto">
          <a:xfrm>
            <a:off x="1082085" y="1182383"/>
            <a:ext cx="449832" cy="452080"/>
          </a:xfrm>
          <a:custGeom>
            <a:avLst/>
            <a:gdLst>
              <a:gd name="T0" fmla="*/ 221 w 442"/>
              <a:gd name="T1" fmla="*/ 0 h 442"/>
              <a:gd name="T2" fmla="*/ 442 w 442"/>
              <a:gd name="T3" fmla="*/ 221 h 442"/>
              <a:gd name="T4" fmla="*/ 221 w 442"/>
              <a:gd name="T5" fmla="*/ 442 h 442"/>
              <a:gd name="T6" fmla="*/ 0 w 442"/>
              <a:gd name="T7" fmla="*/ 221 h 442"/>
              <a:gd name="T8" fmla="*/ 221 w 442"/>
              <a:gd name="T9" fmla="*/ 0 h 442"/>
              <a:gd name="T10" fmla="*/ 221 w 442"/>
              <a:gd name="T11" fmla="*/ 45 h 442"/>
              <a:gd name="T12" fmla="*/ 398 w 442"/>
              <a:gd name="T13" fmla="*/ 221 h 442"/>
              <a:gd name="T14" fmla="*/ 221 w 442"/>
              <a:gd name="T15" fmla="*/ 398 h 442"/>
              <a:gd name="T16" fmla="*/ 44 w 442"/>
              <a:gd name="T17" fmla="*/ 221 h 442"/>
              <a:gd name="T18" fmla="*/ 221 w 442"/>
              <a:gd name="T19" fmla="*/ 45 h 442"/>
              <a:gd name="T20" fmla="*/ 366 w 442"/>
              <a:gd name="T21" fmla="*/ 230 h 442"/>
              <a:gd name="T22" fmla="*/ 257 w 442"/>
              <a:gd name="T23" fmla="*/ 293 h 442"/>
              <a:gd name="T24" fmla="*/ 147 w 442"/>
              <a:gd name="T25" fmla="*/ 356 h 442"/>
              <a:gd name="T26" fmla="*/ 147 w 442"/>
              <a:gd name="T27" fmla="*/ 230 h 442"/>
              <a:gd name="T28" fmla="*/ 147 w 442"/>
              <a:gd name="T29" fmla="*/ 104 h 442"/>
              <a:gd name="T30" fmla="*/ 257 w 442"/>
              <a:gd name="T31" fmla="*/ 167 h 442"/>
              <a:gd name="T32" fmla="*/ 366 w 442"/>
              <a:gd name="T33" fmla="*/ 230 h 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442" h="442">
                <a:moveTo>
                  <a:pt x="221" y="0"/>
                </a:moveTo>
                <a:cubicBezTo>
                  <a:pt x="343" y="0"/>
                  <a:pt x="442" y="99"/>
                  <a:pt x="442" y="221"/>
                </a:cubicBezTo>
                <a:cubicBezTo>
                  <a:pt x="442" y="343"/>
                  <a:pt x="343" y="442"/>
                  <a:pt x="221" y="442"/>
                </a:cubicBezTo>
                <a:cubicBezTo>
                  <a:pt x="99" y="442"/>
                  <a:pt x="0" y="343"/>
                  <a:pt x="0" y="221"/>
                </a:cubicBezTo>
                <a:cubicBezTo>
                  <a:pt x="0" y="99"/>
                  <a:pt x="99" y="0"/>
                  <a:pt x="221" y="0"/>
                </a:cubicBezTo>
                <a:close/>
                <a:moveTo>
                  <a:pt x="221" y="45"/>
                </a:moveTo>
                <a:cubicBezTo>
                  <a:pt x="319" y="45"/>
                  <a:pt x="398" y="124"/>
                  <a:pt x="398" y="221"/>
                </a:cubicBezTo>
                <a:cubicBezTo>
                  <a:pt x="398" y="319"/>
                  <a:pt x="319" y="398"/>
                  <a:pt x="221" y="398"/>
                </a:cubicBezTo>
                <a:cubicBezTo>
                  <a:pt x="124" y="398"/>
                  <a:pt x="44" y="319"/>
                  <a:pt x="44" y="221"/>
                </a:cubicBezTo>
                <a:cubicBezTo>
                  <a:pt x="44" y="124"/>
                  <a:pt x="124" y="45"/>
                  <a:pt x="221" y="45"/>
                </a:cubicBezTo>
                <a:close/>
                <a:moveTo>
                  <a:pt x="366" y="230"/>
                </a:moveTo>
                <a:lnTo>
                  <a:pt x="257" y="293"/>
                </a:lnTo>
                <a:lnTo>
                  <a:pt x="147" y="356"/>
                </a:lnTo>
                <a:lnTo>
                  <a:pt x="147" y="230"/>
                </a:lnTo>
                <a:lnTo>
                  <a:pt x="147" y="104"/>
                </a:lnTo>
                <a:lnTo>
                  <a:pt x="257" y="167"/>
                </a:lnTo>
                <a:lnTo>
                  <a:pt x="366" y="23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40" name="TextBox 14"/>
          <p:cNvSpPr txBox="1"/>
          <p:nvPr/>
        </p:nvSpPr>
        <p:spPr>
          <a:xfrm>
            <a:off x="963271" y="1916832"/>
            <a:ext cx="103345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>
                <a:solidFill>
                  <a:schemeClr val="accent2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 sz="2400" dirty="0" smtClean="0">
                <a:solidFill>
                  <a:schemeClr val="accent5"/>
                </a:solidFill>
              </a:rPr>
              <a:t>本次选举，赞成人数</a:t>
            </a:r>
            <a:r>
              <a:rPr lang="zh-CN" altLang="en-US" sz="2400" dirty="0" smtClean="0">
                <a:solidFill>
                  <a:srgbClr val="FF0000"/>
                </a:solidFill>
              </a:rPr>
              <a:t>超过应到会有表决权团员半数以上</a:t>
            </a:r>
            <a:r>
              <a:rPr lang="zh-CN" altLang="en-US" sz="2400" dirty="0" smtClean="0">
                <a:solidFill>
                  <a:schemeClr val="accent5"/>
                </a:solidFill>
              </a:rPr>
              <a:t>的候选人为</a:t>
            </a:r>
            <a:endParaRPr lang="zh-CN" altLang="en-US" sz="2400" dirty="0">
              <a:solidFill>
                <a:schemeClr val="accent5"/>
              </a:solidFill>
            </a:endParaRPr>
          </a:p>
        </p:txBody>
      </p:sp>
      <p:sp>
        <p:nvSpPr>
          <p:cNvPr id="10" name="TextBox 14"/>
          <p:cNvSpPr txBox="1"/>
          <p:nvPr/>
        </p:nvSpPr>
        <p:spPr>
          <a:xfrm>
            <a:off x="963271" y="3152013"/>
            <a:ext cx="103345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>
                <a:solidFill>
                  <a:schemeClr val="accent2"/>
                </a:solidFill>
                <a:latin typeface="+mj-ea"/>
                <a:ea typeface="+mj-ea"/>
              </a:defRPr>
            </a:lvl1pPr>
          </a:lstStyle>
          <a:p>
            <a:pPr algn="ctr"/>
            <a:r>
              <a:rPr lang="zh-CN" altLang="en-US" sz="4400" b="1" dirty="0" smtClean="0">
                <a:solidFill>
                  <a:srgbClr val="FF0000"/>
                </a:solidFill>
              </a:rPr>
              <a:t>庄</a:t>
            </a:r>
            <a:r>
              <a:rPr lang="en-US" altLang="zh-CN" sz="4400" b="1" dirty="0" smtClean="0">
                <a:solidFill>
                  <a:srgbClr val="FF0000"/>
                </a:solidFill>
              </a:rPr>
              <a:t>XX</a:t>
            </a:r>
            <a:r>
              <a:rPr lang="zh-CN" altLang="en-US" sz="4400" b="1" dirty="0" smtClean="0">
                <a:solidFill>
                  <a:srgbClr val="FF0000"/>
                </a:solidFill>
              </a:rPr>
              <a:t>，钟</a:t>
            </a:r>
            <a:r>
              <a:rPr lang="en-US" altLang="zh-CN" sz="4400" b="1" dirty="0" smtClean="0">
                <a:solidFill>
                  <a:srgbClr val="FF0000"/>
                </a:solidFill>
              </a:rPr>
              <a:t>XX</a:t>
            </a:r>
            <a:endParaRPr lang="zh-CN" altLang="en-US" sz="4400" b="1" dirty="0">
              <a:solidFill>
                <a:srgbClr val="FF0000"/>
              </a:solidFill>
            </a:endParaRPr>
          </a:p>
        </p:txBody>
      </p:sp>
      <p:sp>
        <p:nvSpPr>
          <p:cNvPr id="9" name="TextBox 14"/>
          <p:cNvSpPr txBox="1"/>
          <p:nvPr/>
        </p:nvSpPr>
        <p:spPr>
          <a:xfrm>
            <a:off x="963270" y="5685876"/>
            <a:ext cx="10334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>
                <a:solidFill>
                  <a:schemeClr val="accent2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 sz="1800" dirty="0" smtClean="0">
                <a:solidFill>
                  <a:srgbClr val="FF0000"/>
                </a:solidFill>
              </a:rPr>
              <a:t>应到会有表决权团员半数以上</a:t>
            </a:r>
            <a:r>
              <a:rPr lang="en-US" altLang="zh-CN" sz="1800" dirty="0" smtClean="0">
                <a:solidFill>
                  <a:srgbClr val="FF0000"/>
                </a:solidFill>
              </a:rPr>
              <a:t>——</a:t>
            </a:r>
            <a:r>
              <a:rPr lang="zh-CN" altLang="en-US" sz="1800" dirty="0" smtClean="0">
                <a:solidFill>
                  <a:srgbClr val="FF0000"/>
                </a:solidFill>
              </a:rPr>
              <a:t>指的是团支部团员数量的半数，不是现场到会人数的半数</a:t>
            </a:r>
            <a:endParaRPr lang="en-US" altLang="zh-CN" sz="1800" dirty="0" smtClean="0">
              <a:solidFill>
                <a:srgbClr val="FF0000"/>
              </a:solidFill>
            </a:endParaRPr>
          </a:p>
          <a:p>
            <a:r>
              <a:rPr lang="zh-CN" altLang="en-US" sz="1800" dirty="0" smtClean="0">
                <a:solidFill>
                  <a:schemeClr val="accent5"/>
                </a:solidFill>
              </a:rPr>
              <a:t>例：支部人数</a:t>
            </a:r>
            <a:r>
              <a:rPr lang="en-US" altLang="zh-CN" sz="1800" dirty="0" smtClean="0">
                <a:solidFill>
                  <a:schemeClr val="accent5"/>
                </a:solidFill>
              </a:rPr>
              <a:t>30</a:t>
            </a:r>
            <a:r>
              <a:rPr lang="zh-CN" altLang="en-US" sz="1800" dirty="0" smtClean="0">
                <a:solidFill>
                  <a:schemeClr val="accent5"/>
                </a:solidFill>
              </a:rPr>
              <a:t>人，到会</a:t>
            </a:r>
            <a:r>
              <a:rPr lang="en-US" altLang="zh-CN" sz="1800" dirty="0" smtClean="0">
                <a:solidFill>
                  <a:schemeClr val="accent5"/>
                </a:solidFill>
              </a:rPr>
              <a:t>24</a:t>
            </a:r>
            <a:r>
              <a:rPr lang="zh-CN" altLang="en-US" sz="1800" dirty="0" smtClean="0">
                <a:solidFill>
                  <a:schemeClr val="accent5"/>
                </a:solidFill>
              </a:rPr>
              <a:t>人，有效推荐“赞成”票数要超过</a:t>
            </a:r>
            <a:r>
              <a:rPr lang="en-US" altLang="zh-CN" sz="1800" dirty="0" smtClean="0">
                <a:solidFill>
                  <a:schemeClr val="accent5"/>
                </a:solidFill>
              </a:rPr>
              <a:t>15</a:t>
            </a:r>
            <a:r>
              <a:rPr lang="zh-CN" altLang="en-US" sz="1800" dirty="0" smtClean="0">
                <a:solidFill>
                  <a:schemeClr val="accent5"/>
                </a:solidFill>
              </a:rPr>
              <a:t>票</a:t>
            </a:r>
            <a:endParaRPr lang="zh-CN" altLang="en-US" sz="18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865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/>
          </p:cNvSpPr>
          <p:nvPr/>
        </p:nvSpPr>
        <p:spPr bwMode="auto">
          <a:xfrm>
            <a:off x="0" y="0"/>
            <a:ext cx="12196800" cy="3913816"/>
          </a:xfrm>
          <a:custGeom>
            <a:avLst/>
            <a:gdLst>
              <a:gd name="T0" fmla="*/ 16000 w 16000"/>
              <a:gd name="T1" fmla="*/ 0 h 5120"/>
              <a:gd name="T2" fmla="*/ 0 w 16000"/>
              <a:gd name="T3" fmla="*/ 0 h 5120"/>
              <a:gd name="T4" fmla="*/ 0 w 16000"/>
              <a:gd name="T5" fmla="*/ 5120 h 5120"/>
              <a:gd name="T6" fmla="*/ 4993 w 16000"/>
              <a:gd name="T7" fmla="*/ 5120 h 5120"/>
              <a:gd name="T8" fmla="*/ 5035 w 16000"/>
              <a:gd name="T9" fmla="*/ 5041 h 5120"/>
              <a:gd name="T10" fmla="*/ 16000 w 16000"/>
              <a:gd name="T11" fmla="*/ 5041 h 5120"/>
              <a:gd name="T12" fmla="*/ 16000 w 16000"/>
              <a:gd name="T13" fmla="*/ 0 h 5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000" h="5120">
                <a:moveTo>
                  <a:pt x="16000" y="0"/>
                </a:moveTo>
                <a:lnTo>
                  <a:pt x="0" y="0"/>
                </a:lnTo>
                <a:lnTo>
                  <a:pt x="0" y="5120"/>
                </a:lnTo>
                <a:lnTo>
                  <a:pt x="4993" y="5120"/>
                </a:lnTo>
                <a:lnTo>
                  <a:pt x="5035" y="5041"/>
                </a:lnTo>
                <a:lnTo>
                  <a:pt x="16000" y="5041"/>
                </a:lnTo>
                <a:lnTo>
                  <a:pt x="1600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" name="Freeform 6"/>
          <p:cNvSpPr>
            <a:spLocks/>
          </p:cNvSpPr>
          <p:nvPr/>
        </p:nvSpPr>
        <p:spPr bwMode="auto">
          <a:xfrm>
            <a:off x="-1" y="3844908"/>
            <a:ext cx="3866133" cy="81932"/>
          </a:xfrm>
          <a:custGeom>
            <a:avLst/>
            <a:gdLst>
              <a:gd name="T0" fmla="*/ 0 w 4924"/>
              <a:gd name="T1" fmla="*/ 107 h 107"/>
              <a:gd name="T2" fmla="*/ 4867 w 4924"/>
              <a:gd name="T3" fmla="*/ 107 h 107"/>
              <a:gd name="T4" fmla="*/ 4924 w 4924"/>
              <a:gd name="T5" fmla="*/ 0 h 107"/>
              <a:gd name="T6" fmla="*/ 0 w 4924"/>
              <a:gd name="T7" fmla="*/ 0 h 107"/>
              <a:gd name="T8" fmla="*/ 0 w 4924"/>
              <a:gd name="T9" fmla="*/ 107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24" h="107">
                <a:moveTo>
                  <a:pt x="0" y="107"/>
                </a:moveTo>
                <a:lnTo>
                  <a:pt x="4867" y="107"/>
                </a:lnTo>
                <a:lnTo>
                  <a:pt x="4924" y="0"/>
                </a:lnTo>
                <a:lnTo>
                  <a:pt x="0" y="0"/>
                </a:lnTo>
                <a:lnTo>
                  <a:pt x="0" y="107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" name="Freeform 7"/>
          <p:cNvSpPr>
            <a:spLocks/>
          </p:cNvSpPr>
          <p:nvPr/>
        </p:nvSpPr>
        <p:spPr bwMode="auto">
          <a:xfrm>
            <a:off x="3794124" y="3780308"/>
            <a:ext cx="8402675" cy="146532"/>
          </a:xfrm>
          <a:custGeom>
            <a:avLst/>
            <a:gdLst>
              <a:gd name="T0" fmla="*/ 11046 w 11049"/>
              <a:gd name="T1" fmla="*/ 191 h 191"/>
              <a:gd name="T2" fmla="*/ 0 w 11049"/>
              <a:gd name="T3" fmla="*/ 191 h 191"/>
              <a:gd name="T4" fmla="*/ 102 w 11049"/>
              <a:gd name="T5" fmla="*/ 0 h 191"/>
              <a:gd name="T6" fmla="*/ 11049 w 11049"/>
              <a:gd name="T7" fmla="*/ 0 h 191"/>
              <a:gd name="T8" fmla="*/ 11049 w 11049"/>
              <a:gd name="T9" fmla="*/ 186 h 191"/>
              <a:gd name="T10" fmla="*/ 11046 w 11049"/>
              <a:gd name="T11" fmla="*/ 191 h 1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049" h="191">
                <a:moveTo>
                  <a:pt x="11046" y="191"/>
                </a:moveTo>
                <a:lnTo>
                  <a:pt x="0" y="191"/>
                </a:lnTo>
                <a:lnTo>
                  <a:pt x="102" y="0"/>
                </a:lnTo>
                <a:lnTo>
                  <a:pt x="11049" y="0"/>
                </a:lnTo>
                <a:lnTo>
                  <a:pt x="11049" y="186"/>
                </a:lnTo>
                <a:lnTo>
                  <a:pt x="11046" y="19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1273845" y="4235348"/>
            <a:ext cx="9721080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pPr algn="ctr"/>
            <a:r>
              <a:rPr lang="zh-CN" altLang="en-US" sz="5400" b="1" dirty="0" smtClean="0">
                <a:solidFill>
                  <a:schemeClr val="accent3"/>
                </a:solidFill>
                <a:latin typeface="+mn-ea"/>
                <a:ea typeface="+mn-ea"/>
              </a:rPr>
              <a:t>入团积极分子</a:t>
            </a:r>
            <a:r>
              <a:rPr lang="zh-CN" altLang="en-US" sz="5400" b="1" dirty="0" smtClean="0">
                <a:solidFill>
                  <a:schemeClr val="accent3"/>
                </a:solidFill>
                <a:latin typeface="+mn-ea"/>
                <a:ea typeface="+mn-ea"/>
              </a:rPr>
              <a:t>推荐民主评议会</a:t>
            </a:r>
            <a:endParaRPr lang="zh-CN" sz="5400" b="1" dirty="0">
              <a:solidFill>
                <a:schemeClr val="accent3"/>
              </a:solidFill>
              <a:latin typeface="+mn-ea"/>
              <a:ea typeface="+mn-ea"/>
            </a:endParaRPr>
          </a:p>
        </p:txBody>
      </p:sp>
      <p:sp>
        <p:nvSpPr>
          <p:cNvPr id="17" name="Rectangle 4"/>
          <p:cNvSpPr txBox="1">
            <a:spLocks noChangeArrowheads="1"/>
          </p:cNvSpPr>
          <p:nvPr/>
        </p:nvSpPr>
        <p:spPr bwMode="auto">
          <a:xfrm>
            <a:off x="1597881" y="5319148"/>
            <a:ext cx="9073008" cy="34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r>
              <a:rPr lang="zh-CN" altLang="en-US" sz="2800" b="0" dirty="0" smtClean="0">
                <a:solidFill>
                  <a:schemeClr val="tx2"/>
                </a:solidFill>
              </a:rPr>
              <a:t>建筑学院</a:t>
            </a:r>
            <a:r>
              <a:rPr lang="en-US" altLang="zh-CN" sz="2800" b="0" dirty="0" smtClean="0">
                <a:solidFill>
                  <a:schemeClr val="tx2"/>
                </a:solidFill>
              </a:rPr>
              <a:t>2018</a:t>
            </a:r>
            <a:r>
              <a:rPr lang="zh-CN" altLang="en-US" sz="2800" b="0" dirty="0" smtClean="0">
                <a:solidFill>
                  <a:schemeClr val="tx2"/>
                </a:solidFill>
              </a:rPr>
              <a:t>级城规</a:t>
            </a:r>
            <a:r>
              <a:rPr lang="en-US" altLang="zh-CN" sz="2800" b="0" dirty="0" smtClean="0">
                <a:solidFill>
                  <a:schemeClr val="tx2"/>
                </a:solidFill>
              </a:rPr>
              <a:t>18(1)</a:t>
            </a:r>
            <a:r>
              <a:rPr lang="zh-CN" altLang="en-US" sz="2800" b="0" dirty="0" smtClean="0">
                <a:solidFill>
                  <a:schemeClr val="tx2"/>
                </a:solidFill>
              </a:rPr>
              <a:t>班团支部</a:t>
            </a:r>
            <a:endParaRPr lang="zh-CN" sz="2800" b="0" dirty="0">
              <a:solidFill>
                <a:schemeClr val="tx2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3035" y="476672"/>
            <a:ext cx="2005441" cy="2044436"/>
          </a:xfrm>
          <a:prstGeom prst="rect">
            <a:avLst/>
          </a:prstGeom>
        </p:spPr>
      </p:pic>
      <p:sp>
        <p:nvSpPr>
          <p:cNvPr id="10" name="Rectangle 4"/>
          <p:cNvSpPr txBox="1">
            <a:spLocks noChangeArrowheads="1"/>
          </p:cNvSpPr>
          <p:nvPr/>
        </p:nvSpPr>
        <p:spPr bwMode="auto">
          <a:xfrm>
            <a:off x="1597881" y="5882725"/>
            <a:ext cx="9073008" cy="34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r>
              <a:rPr lang="en-US" altLang="zh-CN" sz="2800" b="0" dirty="0" smtClean="0">
                <a:solidFill>
                  <a:schemeClr val="tx2"/>
                </a:solidFill>
              </a:rPr>
              <a:t>2023</a:t>
            </a:r>
            <a:r>
              <a:rPr lang="zh-CN" altLang="en-US" sz="2800" b="0" dirty="0" smtClean="0">
                <a:solidFill>
                  <a:schemeClr val="tx2"/>
                </a:solidFill>
              </a:rPr>
              <a:t>年</a:t>
            </a:r>
            <a:r>
              <a:rPr lang="en-US" altLang="zh-CN" sz="2800" b="0" dirty="0">
                <a:solidFill>
                  <a:schemeClr val="tx2"/>
                </a:solidFill>
              </a:rPr>
              <a:t>5</a:t>
            </a:r>
            <a:r>
              <a:rPr lang="zh-CN" altLang="en-US" sz="2800" b="0" dirty="0" smtClean="0">
                <a:solidFill>
                  <a:schemeClr val="tx2"/>
                </a:solidFill>
              </a:rPr>
              <a:t>月</a:t>
            </a:r>
            <a:r>
              <a:rPr lang="en-US" altLang="zh-CN" sz="2800" b="0" dirty="0" smtClean="0">
                <a:solidFill>
                  <a:schemeClr val="tx2"/>
                </a:solidFill>
              </a:rPr>
              <a:t>24</a:t>
            </a:r>
            <a:r>
              <a:rPr lang="zh-CN" altLang="en-US" sz="2800" b="0" dirty="0" smtClean="0">
                <a:solidFill>
                  <a:schemeClr val="tx2"/>
                </a:solidFill>
              </a:rPr>
              <a:t>日</a:t>
            </a:r>
            <a:endParaRPr lang="zh-CN" sz="2800" b="0" dirty="0">
              <a:solidFill>
                <a:schemeClr val="tx2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290069" y="2780928"/>
            <a:ext cx="5471373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spcAft>
                <a:spcPts val="600"/>
              </a:spcAft>
            </a:pPr>
            <a:r>
              <a:rPr lang="zh-CN" altLang="en-US" sz="1600" dirty="0">
                <a:solidFill>
                  <a:srgbClr val="F8F8F8"/>
                </a:solidFill>
                <a:latin typeface="+mn-ea"/>
                <a:ea typeface="+mn-ea"/>
              </a:rPr>
              <a:t>共青团厦门大学嘉庚学院建筑学院委员会</a:t>
            </a:r>
          </a:p>
          <a:p>
            <a:pPr algn="dist">
              <a:spcAft>
                <a:spcPts val="600"/>
              </a:spcAft>
            </a:pPr>
            <a:r>
              <a:rPr lang="zh-CN" altLang="en-US" sz="1600" dirty="0">
                <a:solidFill>
                  <a:srgbClr val="F8F8F8"/>
                </a:solidFill>
                <a:highlight>
                  <a:srgbClr val="008000"/>
                </a:highlight>
                <a:latin typeface="+mn-ea"/>
                <a:ea typeface="+mn-ea"/>
              </a:rPr>
              <a:t>凝聚青年</a:t>
            </a:r>
            <a:r>
              <a:rPr lang="en-US" altLang="zh-CN" sz="1600" dirty="0">
                <a:solidFill>
                  <a:srgbClr val="F8F8F8"/>
                </a:solidFill>
                <a:highlight>
                  <a:srgbClr val="008000"/>
                </a:highlight>
                <a:latin typeface="+mn-ea"/>
                <a:ea typeface="+mn-ea"/>
              </a:rPr>
              <a:t>|</a:t>
            </a:r>
            <a:r>
              <a:rPr lang="zh-CN" altLang="en-US" sz="1600" dirty="0">
                <a:solidFill>
                  <a:srgbClr val="F8F8F8"/>
                </a:solidFill>
                <a:highlight>
                  <a:srgbClr val="008000"/>
                </a:highlight>
                <a:latin typeface="+mn-ea"/>
                <a:ea typeface="+mn-ea"/>
              </a:rPr>
              <a:t>服务大局</a:t>
            </a:r>
            <a:r>
              <a:rPr lang="en-US" altLang="zh-CN" sz="1600" dirty="0">
                <a:solidFill>
                  <a:srgbClr val="F8F8F8"/>
                </a:solidFill>
                <a:highlight>
                  <a:srgbClr val="008000"/>
                </a:highlight>
                <a:latin typeface="+mn-ea"/>
                <a:ea typeface="+mn-ea"/>
              </a:rPr>
              <a:t>|</a:t>
            </a:r>
            <a:r>
              <a:rPr lang="zh-CN" altLang="en-US" sz="1600" dirty="0">
                <a:solidFill>
                  <a:srgbClr val="F8F8F8"/>
                </a:solidFill>
                <a:highlight>
                  <a:srgbClr val="008000"/>
                </a:highlight>
                <a:latin typeface="+mn-ea"/>
                <a:ea typeface="+mn-ea"/>
              </a:rPr>
              <a:t>当好桥梁</a:t>
            </a:r>
            <a:r>
              <a:rPr lang="en-US" altLang="zh-CN" sz="1600" dirty="0">
                <a:solidFill>
                  <a:srgbClr val="F8F8F8"/>
                </a:solidFill>
                <a:highlight>
                  <a:srgbClr val="008000"/>
                </a:highlight>
                <a:latin typeface="+mn-ea"/>
                <a:ea typeface="+mn-ea"/>
              </a:rPr>
              <a:t>|</a:t>
            </a:r>
            <a:r>
              <a:rPr lang="zh-CN" altLang="en-US" sz="1600" dirty="0">
                <a:solidFill>
                  <a:srgbClr val="F8F8F8"/>
                </a:solidFill>
                <a:highlight>
                  <a:srgbClr val="008000"/>
                </a:highlight>
                <a:latin typeface="+mn-ea"/>
                <a:ea typeface="+mn-ea"/>
              </a:rPr>
              <a:t>从严治团</a:t>
            </a:r>
          </a:p>
        </p:txBody>
      </p:sp>
    </p:spTree>
    <p:extLst>
      <p:ext uri="{BB962C8B-B14F-4D97-AF65-F5344CB8AC3E}">
        <p14:creationId xmlns:p14="http://schemas.microsoft.com/office/powerpoint/2010/main" val="584854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0" objId="3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>
            <a:spLocks/>
          </p:cNvSpPr>
          <p:nvPr/>
        </p:nvSpPr>
        <p:spPr bwMode="auto">
          <a:xfrm>
            <a:off x="3785269" y="2020454"/>
            <a:ext cx="8411531" cy="2817092"/>
          </a:xfrm>
          <a:custGeom>
            <a:avLst/>
            <a:gdLst>
              <a:gd name="T0" fmla="*/ 1136 w 11039"/>
              <a:gd name="T1" fmla="*/ 0 h 3662"/>
              <a:gd name="T2" fmla="*/ 11039 w 11039"/>
              <a:gd name="T3" fmla="*/ 0 h 3662"/>
              <a:gd name="T4" fmla="*/ 11039 w 11039"/>
              <a:gd name="T5" fmla="*/ 3662 h 3662"/>
              <a:gd name="T6" fmla="*/ 0 w 11039"/>
              <a:gd name="T7" fmla="*/ 3662 h 3662"/>
              <a:gd name="T8" fmla="*/ 1136 w 11039"/>
              <a:gd name="T9" fmla="*/ 0 h 36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039" h="3662">
                <a:moveTo>
                  <a:pt x="1136" y="0"/>
                </a:moveTo>
                <a:lnTo>
                  <a:pt x="11039" y="0"/>
                </a:lnTo>
                <a:lnTo>
                  <a:pt x="11039" y="3662"/>
                </a:lnTo>
                <a:lnTo>
                  <a:pt x="0" y="3662"/>
                </a:lnTo>
                <a:lnTo>
                  <a:pt x="1136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0" y="2020454"/>
            <a:ext cx="4548364" cy="2817092"/>
          </a:xfrm>
          <a:custGeom>
            <a:avLst/>
            <a:gdLst>
              <a:gd name="T0" fmla="*/ 5970 w 5970"/>
              <a:gd name="T1" fmla="*/ 0 h 3662"/>
              <a:gd name="T2" fmla="*/ 4846 w 5970"/>
              <a:gd name="T3" fmla="*/ 3662 h 3662"/>
              <a:gd name="T4" fmla="*/ 0 w 5970"/>
              <a:gd name="T5" fmla="*/ 3662 h 3662"/>
              <a:gd name="T6" fmla="*/ 3 w 5970"/>
              <a:gd name="T7" fmla="*/ 0 h 3662"/>
              <a:gd name="T8" fmla="*/ 5970 w 5970"/>
              <a:gd name="T9" fmla="*/ 0 h 36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970" h="3662">
                <a:moveTo>
                  <a:pt x="5970" y="0"/>
                </a:moveTo>
                <a:lnTo>
                  <a:pt x="4846" y="3662"/>
                </a:lnTo>
                <a:lnTo>
                  <a:pt x="0" y="3662"/>
                </a:lnTo>
                <a:lnTo>
                  <a:pt x="3" y="0"/>
                </a:lnTo>
                <a:lnTo>
                  <a:pt x="597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7" name="TextBox 26"/>
          <p:cNvSpPr txBox="1"/>
          <p:nvPr/>
        </p:nvSpPr>
        <p:spPr>
          <a:xfrm>
            <a:off x="4607353" y="3019599"/>
            <a:ext cx="73236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5400" b="1">
                <a:solidFill>
                  <a:schemeClr val="accent2"/>
                </a:solidFill>
                <a:latin typeface="微软雅黑"/>
                <a:ea typeface="微软雅黑"/>
              </a:defRPr>
            </a:lvl1pPr>
          </a:lstStyle>
          <a:p>
            <a:r>
              <a:rPr lang="zh-CN" altLang="en-US" sz="4400" dirty="0" smtClean="0"/>
              <a:t>确定与会团员情况</a:t>
            </a:r>
            <a:endParaRPr lang="zh-CN" altLang="en-US" sz="4400" dirty="0"/>
          </a:p>
        </p:txBody>
      </p:sp>
      <p:sp>
        <p:nvSpPr>
          <p:cNvPr id="28" name="TextBox 27"/>
          <p:cNvSpPr txBox="1"/>
          <p:nvPr/>
        </p:nvSpPr>
        <p:spPr>
          <a:xfrm>
            <a:off x="1936131" y="1943067"/>
            <a:ext cx="1758815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9900" b="1" dirty="0" smtClean="0">
                <a:solidFill>
                  <a:schemeClr val="accent2"/>
                </a:solidFill>
                <a:latin typeface="+mj-ea"/>
                <a:ea typeface="+mj-ea"/>
              </a:rPr>
              <a:t>1</a:t>
            </a:r>
            <a:endParaRPr lang="zh-CN" altLang="en-US" sz="19900" b="1" dirty="0">
              <a:solidFill>
                <a:schemeClr val="accent2"/>
              </a:solidFill>
              <a:latin typeface="+mj-ea"/>
              <a:ea typeface="+mj-ea"/>
            </a:endParaRPr>
          </a:p>
        </p:txBody>
      </p:sp>
      <p:cxnSp>
        <p:nvCxnSpPr>
          <p:cNvPr id="3" name="直接连接符 2"/>
          <p:cNvCxnSpPr/>
          <p:nvPr/>
        </p:nvCxnSpPr>
        <p:spPr bwMode="auto">
          <a:xfrm flipH="1">
            <a:off x="3739487" y="2020454"/>
            <a:ext cx="854832" cy="279720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Oval 39"/>
          <p:cNvSpPr>
            <a:spLocks noChangeAspect="1" noChangeArrowheads="1"/>
          </p:cNvSpPr>
          <p:nvPr/>
        </p:nvSpPr>
        <p:spPr bwMode="auto">
          <a:xfrm>
            <a:off x="4766755" y="3952490"/>
            <a:ext cx="216000" cy="217227"/>
          </a:xfrm>
          <a:prstGeom prst="ellipse">
            <a:avLst/>
          </a:prstGeom>
          <a:solidFill>
            <a:schemeClr val="accent2"/>
          </a:solidFill>
          <a:ln w="285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2000">
              <a:solidFill>
                <a:schemeClr val="accent2"/>
              </a:solidFill>
            </a:endParaRPr>
          </a:p>
        </p:txBody>
      </p:sp>
      <p:sp>
        <p:nvSpPr>
          <p:cNvPr id="18" name="TextBox 13"/>
          <p:cNvSpPr txBox="1"/>
          <p:nvPr/>
        </p:nvSpPr>
        <p:spPr>
          <a:xfrm>
            <a:off x="4982755" y="3861048"/>
            <a:ext cx="60841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solidFill>
                  <a:schemeClr val="accent2"/>
                </a:solidFill>
                <a:latin typeface="+mj-ea"/>
                <a:ea typeface="+mj-ea"/>
              </a:rPr>
              <a:t>要求班级团支部</a:t>
            </a:r>
            <a:r>
              <a:rPr lang="en-US" altLang="zh-CN" sz="2000" dirty="0" smtClean="0">
                <a:solidFill>
                  <a:schemeClr val="accent2"/>
                </a:solidFill>
                <a:latin typeface="+mj-ea"/>
                <a:ea typeface="+mj-ea"/>
              </a:rPr>
              <a:t>2/3</a:t>
            </a:r>
            <a:r>
              <a:rPr lang="zh-CN" altLang="en-US" sz="2000" dirty="0" smtClean="0">
                <a:solidFill>
                  <a:schemeClr val="accent2"/>
                </a:solidFill>
                <a:latin typeface="+mj-ea"/>
                <a:ea typeface="+mj-ea"/>
              </a:rPr>
              <a:t>以上的人员到场</a:t>
            </a:r>
            <a:endParaRPr lang="zh-CN" altLang="en-US" sz="2000" dirty="0">
              <a:solidFill>
                <a:schemeClr val="accent2"/>
              </a:solidFill>
              <a:latin typeface="+mj-ea"/>
              <a:ea typeface="+mj-ea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1241693" y="267970"/>
            <a:ext cx="5471373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spcAft>
                <a:spcPts val="600"/>
              </a:spcAft>
            </a:pPr>
            <a:r>
              <a:rPr lang="zh-CN" altLang="en-US" sz="1600" dirty="0">
                <a:solidFill>
                  <a:srgbClr val="E43C11"/>
                </a:solidFill>
                <a:latin typeface="+mn-ea"/>
                <a:ea typeface="+mn-ea"/>
              </a:rPr>
              <a:t>共青团厦门大学嘉庚学院建筑学院委员会</a:t>
            </a:r>
          </a:p>
          <a:p>
            <a:pPr algn="dist">
              <a:spcAft>
                <a:spcPts val="600"/>
              </a:spcAft>
            </a:pPr>
            <a:r>
              <a:rPr lang="zh-CN" altLang="en-US" sz="1600" dirty="0">
                <a:solidFill>
                  <a:srgbClr val="F8F8F8"/>
                </a:solidFill>
                <a:highlight>
                  <a:srgbClr val="008000"/>
                </a:highlight>
                <a:latin typeface="+mn-ea"/>
                <a:ea typeface="+mn-ea"/>
              </a:rPr>
              <a:t>凝聚青年</a:t>
            </a:r>
            <a:r>
              <a:rPr lang="en-US" altLang="zh-CN" sz="1600" dirty="0">
                <a:solidFill>
                  <a:srgbClr val="F8F8F8"/>
                </a:solidFill>
                <a:highlight>
                  <a:srgbClr val="008000"/>
                </a:highlight>
                <a:latin typeface="+mn-ea"/>
                <a:ea typeface="+mn-ea"/>
              </a:rPr>
              <a:t>|</a:t>
            </a:r>
            <a:r>
              <a:rPr lang="zh-CN" altLang="en-US" sz="1600" dirty="0">
                <a:solidFill>
                  <a:srgbClr val="F8F8F8"/>
                </a:solidFill>
                <a:highlight>
                  <a:srgbClr val="008000"/>
                </a:highlight>
                <a:latin typeface="+mn-ea"/>
                <a:ea typeface="+mn-ea"/>
              </a:rPr>
              <a:t>服务大局</a:t>
            </a:r>
            <a:r>
              <a:rPr lang="en-US" altLang="zh-CN" sz="1600" dirty="0">
                <a:solidFill>
                  <a:srgbClr val="F8F8F8"/>
                </a:solidFill>
                <a:highlight>
                  <a:srgbClr val="008000"/>
                </a:highlight>
                <a:latin typeface="+mn-ea"/>
                <a:ea typeface="+mn-ea"/>
              </a:rPr>
              <a:t>|</a:t>
            </a:r>
            <a:r>
              <a:rPr lang="zh-CN" altLang="en-US" sz="1600" dirty="0">
                <a:solidFill>
                  <a:srgbClr val="F8F8F8"/>
                </a:solidFill>
                <a:highlight>
                  <a:srgbClr val="008000"/>
                </a:highlight>
                <a:latin typeface="+mn-ea"/>
                <a:ea typeface="+mn-ea"/>
              </a:rPr>
              <a:t>当好桥梁</a:t>
            </a:r>
            <a:r>
              <a:rPr lang="en-US" altLang="zh-CN" sz="1600" dirty="0">
                <a:solidFill>
                  <a:srgbClr val="F8F8F8"/>
                </a:solidFill>
                <a:highlight>
                  <a:srgbClr val="008000"/>
                </a:highlight>
                <a:latin typeface="+mn-ea"/>
                <a:ea typeface="+mn-ea"/>
              </a:rPr>
              <a:t>|</a:t>
            </a:r>
            <a:r>
              <a:rPr lang="zh-CN" altLang="en-US" sz="1600" dirty="0">
                <a:solidFill>
                  <a:srgbClr val="F8F8F8"/>
                </a:solidFill>
                <a:highlight>
                  <a:srgbClr val="008000"/>
                </a:highlight>
                <a:latin typeface="+mn-ea"/>
                <a:ea typeface="+mn-ea"/>
              </a:rPr>
              <a:t>从严治团</a:t>
            </a: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57" y="144635"/>
            <a:ext cx="890780" cy="908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669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1588" y="6614576"/>
            <a:ext cx="12196800" cy="243424"/>
            <a:chOff x="1" y="-503"/>
            <a:chExt cx="7616" cy="152"/>
          </a:xfrm>
        </p:grpSpPr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1" y="-503"/>
              <a:ext cx="1201" cy="152"/>
            </a:xfrm>
            <a:custGeom>
              <a:avLst/>
              <a:gdLst>
                <a:gd name="T0" fmla="*/ 2524 w 2524"/>
                <a:gd name="T1" fmla="*/ 0 h 275"/>
                <a:gd name="T2" fmla="*/ 2439 w 2524"/>
                <a:gd name="T3" fmla="*/ 275 h 275"/>
                <a:gd name="T4" fmla="*/ 0 w 2524"/>
                <a:gd name="T5" fmla="*/ 275 h 275"/>
                <a:gd name="T6" fmla="*/ 0 w 2524"/>
                <a:gd name="T7" fmla="*/ 0 h 275"/>
                <a:gd name="T8" fmla="*/ 2524 w 2524"/>
                <a:gd name="T9" fmla="*/ 0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24" h="275">
                  <a:moveTo>
                    <a:pt x="2524" y="0"/>
                  </a:moveTo>
                  <a:lnTo>
                    <a:pt x="2439" y="275"/>
                  </a:lnTo>
                  <a:lnTo>
                    <a:pt x="0" y="275"/>
                  </a:lnTo>
                  <a:lnTo>
                    <a:pt x="0" y="0"/>
                  </a:lnTo>
                  <a:lnTo>
                    <a:pt x="2524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1187" y="-503"/>
              <a:ext cx="6430" cy="152"/>
            </a:xfrm>
            <a:custGeom>
              <a:avLst/>
              <a:gdLst>
                <a:gd name="T0" fmla="*/ 13509 w 13509"/>
                <a:gd name="T1" fmla="*/ 0 h 275"/>
                <a:gd name="T2" fmla="*/ 13509 w 13509"/>
                <a:gd name="T3" fmla="*/ 275 h 275"/>
                <a:gd name="T4" fmla="*/ 0 w 13509"/>
                <a:gd name="T5" fmla="*/ 275 h 275"/>
                <a:gd name="T6" fmla="*/ 86 w 13509"/>
                <a:gd name="T7" fmla="*/ 0 h 275"/>
                <a:gd name="T8" fmla="*/ 13509 w 13509"/>
                <a:gd name="T9" fmla="*/ 0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09" h="275">
                  <a:moveTo>
                    <a:pt x="13509" y="0"/>
                  </a:moveTo>
                  <a:lnTo>
                    <a:pt x="13509" y="275"/>
                  </a:lnTo>
                  <a:lnTo>
                    <a:pt x="0" y="275"/>
                  </a:lnTo>
                  <a:lnTo>
                    <a:pt x="86" y="0"/>
                  </a:lnTo>
                  <a:lnTo>
                    <a:pt x="13509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27" name="TextBox 3"/>
          <p:cNvSpPr txBox="1"/>
          <p:nvPr/>
        </p:nvSpPr>
        <p:spPr>
          <a:xfrm>
            <a:off x="1633884" y="1260049"/>
            <a:ext cx="94330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latin typeface="+mn-ea"/>
                <a:ea typeface="+mn-ea"/>
              </a:rPr>
              <a:t>统计团员到场情况</a:t>
            </a:r>
            <a:endParaRPr lang="zh-CN" altLang="en-US" sz="3200" b="1" dirty="0">
              <a:latin typeface="+mn-ea"/>
              <a:ea typeface="+mn-ea"/>
            </a:endParaRPr>
          </a:p>
        </p:txBody>
      </p:sp>
      <p:sp>
        <p:nvSpPr>
          <p:cNvPr id="39" name="Freeform 10"/>
          <p:cNvSpPr>
            <a:spLocks noEditPoints="1"/>
          </p:cNvSpPr>
          <p:nvPr/>
        </p:nvSpPr>
        <p:spPr bwMode="auto">
          <a:xfrm>
            <a:off x="1082085" y="1326399"/>
            <a:ext cx="449832" cy="452080"/>
          </a:xfrm>
          <a:custGeom>
            <a:avLst/>
            <a:gdLst>
              <a:gd name="T0" fmla="*/ 221 w 442"/>
              <a:gd name="T1" fmla="*/ 0 h 442"/>
              <a:gd name="T2" fmla="*/ 442 w 442"/>
              <a:gd name="T3" fmla="*/ 221 h 442"/>
              <a:gd name="T4" fmla="*/ 221 w 442"/>
              <a:gd name="T5" fmla="*/ 442 h 442"/>
              <a:gd name="T6" fmla="*/ 0 w 442"/>
              <a:gd name="T7" fmla="*/ 221 h 442"/>
              <a:gd name="T8" fmla="*/ 221 w 442"/>
              <a:gd name="T9" fmla="*/ 0 h 442"/>
              <a:gd name="T10" fmla="*/ 221 w 442"/>
              <a:gd name="T11" fmla="*/ 45 h 442"/>
              <a:gd name="T12" fmla="*/ 398 w 442"/>
              <a:gd name="T13" fmla="*/ 221 h 442"/>
              <a:gd name="T14" fmla="*/ 221 w 442"/>
              <a:gd name="T15" fmla="*/ 398 h 442"/>
              <a:gd name="T16" fmla="*/ 44 w 442"/>
              <a:gd name="T17" fmla="*/ 221 h 442"/>
              <a:gd name="T18" fmla="*/ 221 w 442"/>
              <a:gd name="T19" fmla="*/ 45 h 442"/>
              <a:gd name="T20" fmla="*/ 366 w 442"/>
              <a:gd name="T21" fmla="*/ 230 h 442"/>
              <a:gd name="T22" fmla="*/ 257 w 442"/>
              <a:gd name="T23" fmla="*/ 293 h 442"/>
              <a:gd name="T24" fmla="*/ 147 w 442"/>
              <a:gd name="T25" fmla="*/ 356 h 442"/>
              <a:gd name="T26" fmla="*/ 147 w 442"/>
              <a:gd name="T27" fmla="*/ 230 h 442"/>
              <a:gd name="T28" fmla="*/ 147 w 442"/>
              <a:gd name="T29" fmla="*/ 104 h 442"/>
              <a:gd name="T30" fmla="*/ 257 w 442"/>
              <a:gd name="T31" fmla="*/ 167 h 442"/>
              <a:gd name="T32" fmla="*/ 366 w 442"/>
              <a:gd name="T33" fmla="*/ 230 h 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442" h="442">
                <a:moveTo>
                  <a:pt x="221" y="0"/>
                </a:moveTo>
                <a:cubicBezTo>
                  <a:pt x="343" y="0"/>
                  <a:pt x="442" y="99"/>
                  <a:pt x="442" y="221"/>
                </a:cubicBezTo>
                <a:cubicBezTo>
                  <a:pt x="442" y="343"/>
                  <a:pt x="343" y="442"/>
                  <a:pt x="221" y="442"/>
                </a:cubicBezTo>
                <a:cubicBezTo>
                  <a:pt x="99" y="442"/>
                  <a:pt x="0" y="343"/>
                  <a:pt x="0" y="221"/>
                </a:cubicBezTo>
                <a:cubicBezTo>
                  <a:pt x="0" y="99"/>
                  <a:pt x="99" y="0"/>
                  <a:pt x="221" y="0"/>
                </a:cubicBezTo>
                <a:close/>
                <a:moveTo>
                  <a:pt x="221" y="45"/>
                </a:moveTo>
                <a:cubicBezTo>
                  <a:pt x="319" y="45"/>
                  <a:pt x="398" y="124"/>
                  <a:pt x="398" y="221"/>
                </a:cubicBezTo>
                <a:cubicBezTo>
                  <a:pt x="398" y="319"/>
                  <a:pt x="319" y="398"/>
                  <a:pt x="221" y="398"/>
                </a:cubicBezTo>
                <a:cubicBezTo>
                  <a:pt x="124" y="398"/>
                  <a:pt x="44" y="319"/>
                  <a:pt x="44" y="221"/>
                </a:cubicBezTo>
                <a:cubicBezTo>
                  <a:pt x="44" y="124"/>
                  <a:pt x="124" y="45"/>
                  <a:pt x="221" y="45"/>
                </a:cubicBezTo>
                <a:close/>
                <a:moveTo>
                  <a:pt x="366" y="230"/>
                </a:moveTo>
                <a:lnTo>
                  <a:pt x="257" y="293"/>
                </a:lnTo>
                <a:lnTo>
                  <a:pt x="147" y="356"/>
                </a:lnTo>
                <a:lnTo>
                  <a:pt x="147" y="230"/>
                </a:lnTo>
                <a:lnTo>
                  <a:pt x="147" y="104"/>
                </a:lnTo>
                <a:lnTo>
                  <a:pt x="257" y="167"/>
                </a:lnTo>
                <a:lnTo>
                  <a:pt x="366" y="23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40" name="TextBox 14"/>
          <p:cNvSpPr txBox="1"/>
          <p:nvPr/>
        </p:nvSpPr>
        <p:spPr>
          <a:xfrm>
            <a:off x="769789" y="2415722"/>
            <a:ext cx="10801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>
                <a:solidFill>
                  <a:schemeClr val="accent2"/>
                </a:solidFill>
                <a:latin typeface="+mj-ea"/>
                <a:ea typeface="+mj-ea"/>
              </a:defRPr>
            </a:lvl1pPr>
          </a:lstStyle>
          <a:p>
            <a:pPr algn="just"/>
            <a:r>
              <a:rPr lang="zh-CN" altLang="en-US" sz="4800" dirty="0" smtClean="0">
                <a:solidFill>
                  <a:schemeClr val="accent5"/>
                </a:solidFill>
              </a:rPr>
              <a:t>本次大会应到会团员</a:t>
            </a:r>
            <a:r>
              <a:rPr lang="en-US" altLang="zh-CN" sz="4800" u="sng" dirty="0" smtClean="0">
                <a:solidFill>
                  <a:srgbClr val="FF0000"/>
                </a:solidFill>
              </a:rPr>
              <a:t>XX</a:t>
            </a:r>
            <a:r>
              <a:rPr lang="zh-CN" altLang="en-US" sz="4800" dirty="0">
                <a:solidFill>
                  <a:schemeClr val="accent5"/>
                </a:solidFill>
              </a:rPr>
              <a:t>人</a:t>
            </a:r>
            <a:r>
              <a:rPr lang="zh-CN" altLang="en-US" sz="4800" dirty="0" smtClean="0">
                <a:solidFill>
                  <a:schemeClr val="accent5"/>
                </a:solidFill>
              </a:rPr>
              <a:t>，</a:t>
            </a:r>
            <a:r>
              <a:rPr lang="zh-CN" altLang="en-US" sz="4800" dirty="0">
                <a:solidFill>
                  <a:schemeClr val="accent5"/>
                </a:solidFill>
              </a:rPr>
              <a:t>请假</a:t>
            </a:r>
            <a:r>
              <a:rPr lang="en-US" altLang="zh-CN" sz="4800" u="sng" dirty="0">
                <a:solidFill>
                  <a:srgbClr val="FF0000"/>
                </a:solidFill>
              </a:rPr>
              <a:t>XX</a:t>
            </a:r>
            <a:r>
              <a:rPr lang="zh-CN" altLang="en-US" sz="4800" dirty="0">
                <a:solidFill>
                  <a:schemeClr val="accent5"/>
                </a:solidFill>
              </a:rPr>
              <a:t>人，</a:t>
            </a:r>
            <a:r>
              <a:rPr lang="zh-CN" altLang="en-US" sz="4800" dirty="0" smtClean="0">
                <a:solidFill>
                  <a:schemeClr val="accent5"/>
                </a:solidFill>
              </a:rPr>
              <a:t>实到</a:t>
            </a:r>
            <a:r>
              <a:rPr lang="en-US" altLang="zh-CN" sz="4800" u="sng" dirty="0" smtClean="0">
                <a:solidFill>
                  <a:srgbClr val="FF0000"/>
                </a:solidFill>
              </a:rPr>
              <a:t>XX</a:t>
            </a:r>
            <a:r>
              <a:rPr lang="zh-CN" altLang="en-US" sz="4800" dirty="0">
                <a:solidFill>
                  <a:schemeClr val="accent5"/>
                </a:solidFill>
              </a:rPr>
              <a:t>人</a:t>
            </a:r>
            <a:r>
              <a:rPr lang="zh-CN" altLang="en-US" sz="4800" dirty="0" smtClean="0">
                <a:solidFill>
                  <a:schemeClr val="accent5"/>
                </a:solidFill>
              </a:rPr>
              <a:t>，到会人数超过支部团员总数的</a:t>
            </a:r>
            <a:r>
              <a:rPr lang="en-US" altLang="zh-CN" sz="4800" dirty="0" smtClean="0">
                <a:solidFill>
                  <a:schemeClr val="accent5"/>
                </a:solidFill>
              </a:rPr>
              <a:t>2/3</a:t>
            </a:r>
            <a:r>
              <a:rPr lang="zh-CN" altLang="en-US" sz="4800" dirty="0" smtClean="0">
                <a:solidFill>
                  <a:schemeClr val="accent5"/>
                </a:solidFill>
              </a:rPr>
              <a:t>，符合大会召开的条件。</a:t>
            </a:r>
            <a:endParaRPr lang="en-US" altLang="zh-CN" sz="4800" dirty="0" smtClean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396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>
            <a:spLocks/>
          </p:cNvSpPr>
          <p:nvPr/>
        </p:nvSpPr>
        <p:spPr bwMode="auto">
          <a:xfrm>
            <a:off x="3785269" y="2020454"/>
            <a:ext cx="8411531" cy="2817092"/>
          </a:xfrm>
          <a:custGeom>
            <a:avLst/>
            <a:gdLst>
              <a:gd name="T0" fmla="*/ 1136 w 11039"/>
              <a:gd name="T1" fmla="*/ 0 h 3662"/>
              <a:gd name="T2" fmla="*/ 11039 w 11039"/>
              <a:gd name="T3" fmla="*/ 0 h 3662"/>
              <a:gd name="T4" fmla="*/ 11039 w 11039"/>
              <a:gd name="T5" fmla="*/ 3662 h 3662"/>
              <a:gd name="T6" fmla="*/ 0 w 11039"/>
              <a:gd name="T7" fmla="*/ 3662 h 3662"/>
              <a:gd name="T8" fmla="*/ 1136 w 11039"/>
              <a:gd name="T9" fmla="*/ 0 h 36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039" h="3662">
                <a:moveTo>
                  <a:pt x="1136" y="0"/>
                </a:moveTo>
                <a:lnTo>
                  <a:pt x="11039" y="0"/>
                </a:lnTo>
                <a:lnTo>
                  <a:pt x="11039" y="3662"/>
                </a:lnTo>
                <a:lnTo>
                  <a:pt x="0" y="3662"/>
                </a:lnTo>
                <a:lnTo>
                  <a:pt x="1136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0" y="2020454"/>
            <a:ext cx="4548364" cy="2817092"/>
          </a:xfrm>
          <a:custGeom>
            <a:avLst/>
            <a:gdLst>
              <a:gd name="T0" fmla="*/ 5970 w 5970"/>
              <a:gd name="T1" fmla="*/ 0 h 3662"/>
              <a:gd name="T2" fmla="*/ 4846 w 5970"/>
              <a:gd name="T3" fmla="*/ 3662 h 3662"/>
              <a:gd name="T4" fmla="*/ 0 w 5970"/>
              <a:gd name="T5" fmla="*/ 3662 h 3662"/>
              <a:gd name="T6" fmla="*/ 3 w 5970"/>
              <a:gd name="T7" fmla="*/ 0 h 3662"/>
              <a:gd name="T8" fmla="*/ 5970 w 5970"/>
              <a:gd name="T9" fmla="*/ 0 h 36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970" h="3662">
                <a:moveTo>
                  <a:pt x="5970" y="0"/>
                </a:moveTo>
                <a:lnTo>
                  <a:pt x="4846" y="3662"/>
                </a:lnTo>
                <a:lnTo>
                  <a:pt x="0" y="3662"/>
                </a:lnTo>
                <a:lnTo>
                  <a:pt x="3" y="0"/>
                </a:lnTo>
                <a:lnTo>
                  <a:pt x="597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7" name="TextBox 26"/>
          <p:cNvSpPr txBox="1"/>
          <p:nvPr/>
        </p:nvSpPr>
        <p:spPr>
          <a:xfrm>
            <a:off x="4607353" y="3019599"/>
            <a:ext cx="73236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5400" b="1">
                <a:solidFill>
                  <a:schemeClr val="accent2"/>
                </a:solidFill>
                <a:latin typeface="微软雅黑"/>
                <a:ea typeface="微软雅黑"/>
              </a:defRPr>
            </a:lvl1pPr>
          </a:lstStyle>
          <a:p>
            <a:r>
              <a:rPr lang="zh-CN" altLang="en-US" sz="4400" dirty="0" smtClean="0"/>
              <a:t>全体起立，奏唱团歌</a:t>
            </a:r>
            <a:endParaRPr lang="zh-CN" altLang="en-US" sz="4400" dirty="0"/>
          </a:p>
        </p:txBody>
      </p:sp>
      <p:sp>
        <p:nvSpPr>
          <p:cNvPr id="28" name="TextBox 27"/>
          <p:cNvSpPr txBox="1"/>
          <p:nvPr/>
        </p:nvSpPr>
        <p:spPr>
          <a:xfrm>
            <a:off x="1936131" y="1943067"/>
            <a:ext cx="1758815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9900" b="1" dirty="0" smtClean="0">
                <a:solidFill>
                  <a:schemeClr val="accent2"/>
                </a:solidFill>
                <a:latin typeface="+mj-ea"/>
                <a:ea typeface="+mj-ea"/>
              </a:rPr>
              <a:t>2</a:t>
            </a:r>
            <a:endParaRPr lang="zh-CN" altLang="en-US" sz="19900" b="1" dirty="0">
              <a:solidFill>
                <a:schemeClr val="accent2"/>
              </a:solidFill>
              <a:latin typeface="+mj-ea"/>
              <a:ea typeface="+mj-ea"/>
            </a:endParaRPr>
          </a:p>
        </p:txBody>
      </p:sp>
      <p:cxnSp>
        <p:nvCxnSpPr>
          <p:cNvPr id="3" name="直接连接符 2"/>
          <p:cNvCxnSpPr/>
          <p:nvPr/>
        </p:nvCxnSpPr>
        <p:spPr bwMode="auto">
          <a:xfrm flipH="1">
            <a:off x="3739487" y="2020454"/>
            <a:ext cx="854832" cy="279720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111762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gimg2.baidu.com/image_search/src=http%3A%2F%2Fimg.alicdn.com%2Fi3%2F2777912941%2FO1CN01ypyqpB1Xb1PNNRJmj_%21%212777912941.jpg&amp;refer=http%3A%2F%2Fimg.alicdn.com&amp;app=2002&amp;size=f9999,10000&amp;q=a80&amp;n=0&amp;g=0n&amp;fmt=auto?sec=1680751904&amp;t=8fed898895801e61b07fdfccf7b75aba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5" t="17010" r="776" b="17217"/>
          <a:stretch/>
        </p:blipFill>
        <p:spPr bwMode="auto">
          <a:xfrm>
            <a:off x="121717" y="91390"/>
            <a:ext cx="9721080" cy="650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W02018062262407772265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778901" y="544522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203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98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>
            <a:spLocks/>
          </p:cNvSpPr>
          <p:nvPr/>
        </p:nvSpPr>
        <p:spPr bwMode="auto">
          <a:xfrm>
            <a:off x="3785269" y="2020454"/>
            <a:ext cx="8411531" cy="2817092"/>
          </a:xfrm>
          <a:custGeom>
            <a:avLst/>
            <a:gdLst>
              <a:gd name="T0" fmla="*/ 1136 w 11039"/>
              <a:gd name="T1" fmla="*/ 0 h 3662"/>
              <a:gd name="T2" fmla="*/ 11039 w 11039"/>
              <a:gd name="T3" fmla="*/ 0 h 3662"/>
              <a:gd name="T4" fmla="*/ 11039 w 11039"/>
              <a:gd name="T5" fmla="*/ 3662 h 3662"/>
              <a:gd name="T6" fmla="*/ 0 w 11039"/>
              <a:gd name="T7" fmla="*/ 3662 h 3662"/>
              <a:gd name="T8" fmla="*/ 1136 w 11039"/>
              <a:gd name="T9" fmla="*/ 0 h 36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039" h="3662">
                <a:moveTo>
                  <a:pt x="1136" y="0"/>
                </a:moveTo>
                <a:lnTo>
                  <a:pt x="11039" y="0"/>
                </a:lnTo>
                <a:lnTo>
                  <a:pt x="11039" y="3662"/>
                </a:lnTo>
                <a:lnTo>
                  <a:pt x="0" y="3662"/>
                </a:lnTo>
                <a:lnTo>
                  <a:pt x="1136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0" y="2020454"/>
            <a:ext cx="4548364" cy="2817092"/>
          </a:xfrm>
          <a:custGeom>
            <a:avLst/>
            <a:gdLst>
              <a:gd name="T0" fmla="*/ 5970 w 5970"/>
              <a:gd name="T1" fmla="*/ 0 h 3662"/>
              <a:gd name="T2" fmla="*/ 4846 w 5970"/>
              <a:gd name="T3" fmla="*/ 3662 h 3662"/>
              <a:gd name="T4" fmla="*/ 0 w 5970"/>
              <a:gd name="T5" fmla="*/ 3662 h 3662"/>
              <a:gd name="T6" fmla="*/ 3 w 5970"/>
              <a:gd name="T7" fmla="*/ 0 h 3662"/>
              <a:gd name="T8" fmla="*/ 5970 w 5970"/>
              <a:gd name="T9" fmla="*/ 0 h 36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970" h="3662">
                <a:moveTo>
                  <a:pt x="5970" y="0"/>
                </a:moveTo>
                <a:lnTo>
                  <a:pt x="4846" y="3662"/>
                </a:lnTo>
                <a:lnTo>
                  <a:pt x="0" y="3662"/>
                </a:lnTo>
                <a:lnTo>
                  <a:pt x="3" y="0"/>
                </a:lnTo>
                <a:lnTo>
                  <a:pt x="597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7" name="TextBox 26"/>
          <p:cNvSpPr txBox="1"/>
          <p:nvPr/>
        </p:nvSpPr>
        <p:spPr>
          <a:xfrm>
            <a:off x="4607353" y="3019599"/>
            <a:ext cx="73236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5400" b="1">
                <a:solidFill>
                  <a:schemeClr val="accent2"/>
                </a:solidFill>
                <a:latin typeface="微软雅黑"/>
                <a:ea typeface="微软雅黑"/>
              </a:defRPr>
            </a:lvl1pPr>
          </a:lstStyle>
          <a:p>
            <a:r>
              <a:rPr lang="zh-CN" altLang="en-US" sz="4400" dirty="0" smtClean="0"/>
              <a:t>团支书介绍推荐条件及情况</a:t>
            </a:r>
            <a:endParaRPr lang="zh-CN" altLang="en-US" sz="4400" dirty="0"/>
          </a:p>
        </p:txBody>
      </p:sp>
      <p:sp>
        <p:nvSpPr>
          <p:cNvPr id="28" name="TextBox 27"/>
          <p:cNvSpPr txBox="1"/>
          <p:nvPr/>
        </p:nvSpPr>
        <p:spPr>
          <a:xfrm>
            <a:off x="1936131" y="1943067"/>
            <a:ext cx="1758815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9900" b="1" dirty="0" smtClean="0">
                <a:solidFill>
                  <a:schemeClr val="accent2"/>
                </a:solidFill>
                <a:latin typeface="+mj-ea"/>
                <a:ea typeface="+mj-ea"/>
              </a:rPr>
              <a:t>3</a:t>
            </a:r>
            <a:endParaRPr lang="zh-CN" altLang="en-US" sz="19900" b="1" dirty="0">
              <a:solidFill>
                <a:schemeClr val="accent2"/>
              </a:solidFill>
              <a:latin typeface="+mj-ea"/>
              <a:ea typeface="+mj-ea"/>
            </a:endParaRPr>
          </a:p>
        </p:txBody>
      </p:sp>
      <p:cxnSp>
        <p:nvCxnSpPr>
          <p:cNvPr id="3" name="直接连接符 2"/>
          <p:cNvCxnSpPr/>
          <p:nvPr/>
        </p:nvCxnSpPr>
        <p:spPr bwMode="auto">
          <a:xfrm flipH="1">
            <a:off x="3739487" y="2020454"/>
            <a:ext cx="854832" cy="279720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979331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644135"/>
            <a:ext cx="12196763" cy="121386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33885" y="972017"/>
            <a:ext cx="3312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latin typeface="+mn-ea"/>
                <a:ea typeface="+mn-ea"/>
              </a:rPr>
              <a:t>推荐条件</a:t>
            </a:r>
            <a:endParaRPr lang="zh-CN" altLang="en-US" sz="3200" b="1" dirty="0">
              <a:latin typeface="+mn-ea"/>
              <a:ea typeface="+mn-ea"/>
            </a:endParaRPr>
          </a:p>
        </p:txBody>
      </p:sp>
      <p:sp>
        <p:nvSpPr>
          <p:cNvPr id="5" name="Freeform 10"/>
          <p:cNvSpPr>
            <a:spLocks noEditPoints="1"/>
          </p:cNvSpPr>
          <p:nvPr/>
        </p:nvSpPr>
        <p:spPr bwMode="auto">
          <a:xfrm>
            <a:off x="1082085" y="1038367"/>
            <a:ext cx="449832" cy="452080"/>
          </a:xfrm>
          <a:custGeom>
            <a:avLst/>
            <a:gdLst>
              <a:gd name="T0" fmla="*/ 221 w 442"/>
              <a:gd name="T1" fmla="*/ 0 h 442"/>
              <a:gd name="T2" fmla="*/ 442 w 442"/>
              <a:gd name="T3" fmla="*/ 221 h 442"/>
              <a:gd name="T4" fmla="*/ 221 w 442"/>
              <a:gd name="T5" fmla="*/ 442 h 442"/>
              <a:gd name="T6" fmla="*/ 0 w 442"/>
              <a:gd name="T7" fmla="*/ 221 h 442"/>
              <a:gd name="T8" fmla="*/ 221 w 442"/>
              <a:gd name="T9" fmla="*/ 0 h 442"/>
              <a:gd name="T10" fmla="*/ 221 w 442"/>
              <a:gd name="T11" fmla="*/ 45 h 442"/>
              <a:gd name="T12" fmla="*/ 398 w 442"/>
              <a:gd name="T13" fmla="*/ 221 h 442"/>
              <a:gd name="T14" fmla="*/ 221 w 442"/>
              <a:gd name="T15" fmla="*/ 398 h 442"/>
              <a:gd name="T16" fmla="*/ 44 w 442"/>
              <a:gd name="T17" fmla="*/ 221 h 442"/>
              <a:gd name="T18" fmla="*/ 221 w 442"/>
              <a:gd name="T19" fmla="*/ 45 h 442"/>
              <a:gd name="T20" fmla="*/ 366 w 442"/>
              <a:gd name="T21" fmla="*/ 230 h 442"/>
              <a:gd name="T22" fmla="*/ 257 w 442"/>
              <a:gd name="T23" fmla="*/ 293 h 442"/>
              <a:gd name="T24" fmla="*/ 147 w 442"/>
              <a:gd name="T25" fmla="*/ 356 h 442"/>
              <a:gd name="T26" fmla="*/ 147 w 442"/>
              <a:gd name="T27" fmla="*/ 230 h 442"/>
              <a:gd name="T28" fmla="*/ 147 w 442"/>
              <a:gd name="T29" fmla="*/ 104 h 442"/>
              <a:gd name="T30" fmla="*/ 257 w 442"/>
              <a:gd name="T31" fmla="*/ 167 h 442"/>
              <a:gd name="T32" fmla="*/ 366 w 442"/>
              <a:gd name="T33" fmla="*/ 230 h 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442" h="442">
                <a:moveTo>
                  <a:pt x="221" y="0"/>
                </a:moveTo>
                <a:cubicBezTo>
                  <a:pt x="343" y="0"/>
                  <a:pt x="442" y="99"/>
                  <a:pt x="442" y="221"/>
                </a:cubicBezTo>
                <a:cubicBezTo>
                  <a:pt x="442" y="343"/>
                  <a:pt x="343" y="442"/>
                  <a:pt x="221" y="442"/>
                </a:cubicBezTo>
                <a:cubicBezTo>
                  <a:pt x="99" y="442"/>
                  <a:pt x="0" y="343"/>
                  <a:pt x="0" y="221"/>
                </a:cubicBezTo>
                <a:cubicBezTo>
                  <a:pt x="0" y="99"/>
                  <a:pt x="99" y="0"/>
                  <a:pt x="221" y="0"/>
                </a:cubicBezTo>
                <a:close/>
                <a:moveTo>
                  <a:pt x="221" y="45"/>
                </a:moveTo>
                <a:cubicBezTo>
                  <a:pt x="319" y="45"/>
                  <a:pt x="398" y="124"/>
                  <a:pt x="398" y="221"/>
                </a:cubicBezTo>
                <a:cubicBezTo>
                  <a:pt x="398" y="319"/>
                  <a:pt x="319" y="398"/>
                  <a:pt x="221" y="398"/>
                </a:cubicBezTo>
                <a:cubicBezTo>
                  <a:pt x="124" y="398"/>
                  <a:pt x="44" y="319"/>
                  <a:pt x="44" y="221"/>
                </a:cubicBezTo>
                <a:cubicBezTo>
                  <a:pt x="44" y="124"/>
                  <a:pt x="124" y="45"/>
                  <a:pt x="221" y="45"/>
                </a:cubicBezTo>
                <a:close/>
                <a:moveTo>
                  <a:pt x="366" y="230"/>
                </a:moveTo>
                <a:lnTo>
                  <a:pt x="257" y="293"/>
                </a:lnTo>
                <a:lnTo>
                  <a:pt x="147" y="356"/>
                </a:lnTo>
                <a:lnTo>
                  <a:pt x="147" y="230"/>
                </a:lnTo>
                <a:lnTo>
                  <a:pt x="147" y="104"/>
                </a:lnTo>
                <a:lnTo>
                  <a:pt x="257" y="167"/>
                </a:lnTo>
                <a:lnTo>
                  <a:pt x="366" y="23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553765" y="1870422"/>
            <a:ext cx="11014356" cy="4564935"/>
          </a:xfrm>
          <a:custGeom>
            <a:avLst/>
            <a:gdLst>
              <a:gd name="T0" fmla="*/ 0 w 12629"/>
              <a:gd name="T1" fmla="*/ 0 h 4426"/>
              <a:gd name="T2" fmla="*/ 12629 w 12629"/>
              <a:gd name="T3" fmla="*/ 0 h 4426"/>
              <a:gd name="T4" fmla="*/ 12508 w 12629"/>
              <a:gd name="T5" fmla="*/ 4426 h 4426"/>
              <a:gd name="T6" fmla="*/ 299 w 12629"/>
              <a:gd name="T7" fmla="*/ 4426 h 4426"/>
              <a:gd name="T8" fmla="*/ 0 w 12629"/>
              <a:gd name="T9" fmla="*/ 0 h 44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629" h="4426">
                <a:moveTo>
                  <a:pt x="0" y="0"/>
                </a:moveTo>
                <a:lnTo>
                  <a:pt x="12629" y="0"/>
                </a:lnTo>
                <a:lnTo>
                  <a:pt x="12508" y="4426"/>
                </a:lnTo>
                <a:lnTo>
                  <a:pt x="299" y="4426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804907" y="1644959"/>
            <a:ext cx="10578342" cy="4808377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1082086" y="1993109"/>
            <a:ext cx="10426098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zh-CN" altLang="zh-CN" sz="2800" b="1" kern="0" dirty="0" smtClean="0">
                <a:solidFill>
                  <a:srgbClr val="F8F8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根据</a:t>
            </a:r>
            <a:r>
              <a:rPr lang="en-US" altLang="zh-CN" sz="2800" b="1" kern="0" dirty="0">
                <a:solidFill>
                  <a:srgbClr val="F8F8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《</a:t>
            </a:r>
            <a:r>
              <a:rPr lang="zh-CN" altLang="en-US" sz="2800" b="1" kern="0" dirty="0">
                <a:solidFill>
                  <a:srgbClr val="F8F8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中国共产主义青年团发展团员工作细则</a:t>
            </a:r>
            <a:r>
              <a:rPr lang="en-US" altLang="zh-CN" sz="2800" b="1" kern="0" dirty="0">
                <a:solidFill>
                  <a:srgbClr val="F8F8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》</a:t>
            </a:r>
            <a:r>
              <a:rPr lang="zh-CN" altLang="zh-CN" sz="2800" b="1" kern="0" dirty="0" smtClean="0">
                <a:solidFill>
                  <a:srgbClr val="F8F8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endParaRPr lang="zh-CN" altLang="zh-CN" b="1" kern="100" dirty="0">
              <a:solidFill>
                <a:srgbClr val="F8F8F8"/>
              </a:solidFill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L="342900" indent="-342900">
              <a:spcAft>
                <a:spcPts val="0"/>
              </a:spcAft>
              <a:buFont typeface="Wingdings" panose="05000000000000000000" pitchFamily="2" charset="2"/>
              <a:buChar char="u"/>
            </a:pPr>
            <a:r>
              <a:rPr lang="zh-CN" altLang="zh-CN" sz="2400" kern="0" dirty="0">
                <a:solidFill>
                  <a:srgbClr val="F8F8F8"/>
                </a:solidFill>
                <a:latin typeface="等线" panose="02010600030101010101" pitchFamily="2" charset="-122"/>
                <a:cs typeface="宋体" panose="02010600030101010101" pitchFamily="2" charset="-122"/>
              </a:rPr>
              <a:t>推荐对象为年</a:t>
            </a:r>
            <a:r>
              <a:rPr lang="zh-CN" altLang="zh-CN" sz="2400" kern="0" dirty="0" smtClean="0">
                <a:solidFill>
                  <a:srgbClr val="F8F8F8"/>
                </a:solidFill>
                <a:latin typeface="等线" panose="02010600030101010101" pitchFamily="2" charset="-122"/>
                <a:cs typeface="宋体" panose="02010600030101010101" pitchFamily="2" charset="-122"/>
              </a:rPr>
              <a:t>满</a:t>
            </a:r>
            <a:r>
              <a:rPr lang="en-US" altLang="zh-CN" sz="2400" kern="0" dirty="0" smtClean="0">
                <a:solidFill>
                  <a:srgbClr val="F8F8F8"/>
                </a:solidFill>
                <a:latin typeface="等线" panose="02010600030101010101" pitchFamily="2" charset="-122"/>
                <a:cs typeface="宋体" panose="02010600030101010101" pitchFamily="2" charset="-122"/>
              </a:rPr>
              <a:t>14</a:t>
            </a:r>
            <a:r>
              <a:rPr lang="zh-CN" altLang="zh-CN" sz="2400" kern="0" dirty="0" smtClean="0">
                <a:solidFill>
                  <a:srgbClr val="F8F8F8"/>
                </a:solidFill>
                <a:latin typeface="等线" panose="02010600030101010101" pitchFamily="2" charset="-122"/>
                <a:cs typeface="宋体" panose="02010600030101010101" pitchFamily="2" charset="-122"/>
              </a:rPr>
              <a:t>周岁</a:t>
            </a:r>
            <a:r>
              <a:rPr lang="zh-CN" altLang="zh-CN" sz="2400" kern="0" dirty="0">
                <a:solidFill>
                  <a:srgbClr val="F8F8F8"/>
                </a:solidFill>
                <a:latin typeface="等线" panose="02010600030101010101" pitchFamily="2" charset="-122"/>
                <a:cs typeface="宋体" panose="02010600030101010101" pitchFamily="2" charset="-122"/>
              </a:rPr>
              <a:t>的</a:t>
            </a:r>
            <a:r>
              <a:rPr lang="zh-CN" altLang="zh-CN" sz="2400" kern="0" dirty="0" smtClean="0">
                <a:solidFill>
                  <a:srgbClr val="F8F8F8"/>
                </a:solidFill>
                <a:latin typeface="等线" panose="02010600030101010101" pitchFamily="2" charset="-122"/>
                <a:cs typeface="宋体" panose="02010600030101010101" pitchFamily="2" charset="-122"/>
              </a:rPr>
              <a:t>优秀</a:t>
            </a:r>
            <a:r>
              <a:rPr lang="zh-CN" altLang="en-US" sz="2400" kern="0" dirty="0">
                <a:solidFill>
                  <a:srgbClr val="F8F8F8"/>
                </a:solidFill>
                <a:latin typeface="等线" panose="02010600030101010101" pitchFamily="2" charset="-122"/>
                <a:cs typeface="宋体" panose="02010600030101010101" pitchFamily="2" charset="-122"/>
              </a:rPr>
              <a:t>青年，热爱祖国，热爱</a:t>
            </a:r>
            <a:r>
              <a:rPr lang="zh-CN" altLang="en-US" sz="2400" kern="0" dirty="0" smtClean="0">
                <a:solidFill>
                  <a:srgbClr val="F8F8F8"/>
                </a:solidFill>
                <a:latin typeface="等线" panose="02010600030101010101" pitchFamily="2" charset="-122"/>
                <a:cs typeface="宋体" panose="02010600030101010101" pitchFamily="2" charset="-122"/>
              </a:rPr>
              <a:t>人民；</a:t>
            </a:r>
            <a:endParaRPr lang="zh-CN" altLang="zh-CN" kern="100" dirty="0">
              <a:solidFill>
                <a:srgbClr val="F8F8F8"/>
              </a:solidFill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L="342900" indent="-342900">
              <a:spcAft>
                <a:spcPts val="0"/>
              </a:spcAft>
              <a:buFont typeface="Wingdings" panose="05000000000000000000" pitchFamily="2" charset="2"/>
              <a:buChar char="u"/>
            </a:pPr>
            <a:r>
              <a:rPr lang="zh-CN" altLang="zh-CN" sz="2400" kern="0" dirty="0">
                <a:solidFill>
                  <a:srgbClr val="F8F8F8"/>
                </a:solidFill>
                <a:latin typeface="等线" panose="02010600030101010101" pitchFamily="2" charset="-122"/>
                <a:cs typeface="宋体" panose="02010600030101010101" pitchFamily="2" charset="-122"/>
              </a:rPr>
              <a:t>推荐对象已</a:t>
            </a:r>
            <a:r>
              <a:rPr lang="zh-CN" altLang="zh-CN" sz="2400" kern="0" dirty="0" smtClean="0">
                <a:solidFill>
                  <a:srgbClr val="F8F8F8"/>
                </a:solidFill>
                <a:latin typeface="等线" panose="02010600030101010101" pitchFamily="2" charset="-122"/>
                <a:cs typeface="宋体" panose="02010600030101010101" pitchFamily="2" charset="-122"/>
              </a:rPr>
              <a:t>向</a:t>
            </a:r>
            <a:r>
              <a:rPr lang="zh-CN" altLang="en-US" sz="2400" kern="0" dirty="0" smtClean="0">
                <a:solidFill>
                  <a:srgbClr val="F8F8F8"/>
                </a:solidFill>
                <a:latin typeface="等线" panose="02010600030101010101" pitchFamily="2" charset="-122"/>
                <a:cs typeface="宋体" panose="02010600030101010101" pitchFamily="2" charset="-122"/>
              </a:rPr>
              <a:t>团</a:t>
            </a:r>
            <a:r>
              <a:rPr lang="zh-CN" altLang="zh-CN" sz="2400" kern="0" dirty="0" smtClean="0">
                <a:solidFill>
                  <a:srgbClr val="F8F8F8"/>
                </a:solidFill>
                <a:latin typeface="等线" panose="02010600030101010101" pitchFamily="2" charset="-122"/>
                <a:cs typeface="宋体" panose="02010600030101010101" pitchFamily="2" charset="-122"/>
              </a:rPr>
              <a:t>组织</a:t>
            </a:r>
            <a:r>
              <a:rPr lang="zh-CN" altLang="zh-CN" sz="2400" kern="0" dirty="0">
                <a:solidFill>
                  <a:srgbClr val="F8F8F8"/>
                </a:solidFill>
                <a:latin typeface="等线" panose="02010600030101010101" pitchFamily="2" charset="-122"/>
                <a:cs typeface="宋体" panose="02010600030101010101" pitchFamily="2" charset="-122"/>
              </a:rPr>
              <a:t>提交</a:t>
            </a:r>
            <a:r>
              <a:rPr lang="zh-CN" altLang="zh-CN" sz="2400" kern="0" dirty="0" smtClean="0">
                <a:solidFill>
                  <a:srgbClr val="F8F8F8"/>
                </a:solidFill>
                <a:latin typeface="等线" panose="02010600030101010101" pitchFamily="2" charset="-122"/>
                <a:cs typeface="宋体" panose="02010600030101010101" pitchFamily="2" charset="-122"/>
              </a:rPr>
              <a:t>入</a:t>
            </a:r>
            <a:r>
              <a:rPr lang="zh-CN" altLang="en-US" sz="2400" kern="0" dirty="0" smtClean="0">
                <a:solidFill>
                  <a:srgbClr val="F8F8F8"/>
                </a:solidFill>
                <a:latin typeface="等线" panose="02010600030101010101" pitchFamily="2" charset="-122"/>
                <a:cs typeface="宋体" panose="02010600030101010101" pitchFamily="2" charset="-122"/>
              </a:rPr>
              <a:t>团</a:t>
            </a:r>
            <a:r>
              <a:rPr lang="zh-CN" altLang="zh-CN" sz="2400" kern="0" dirty="0" smtClean="0">
                <a:solidFill>
                  <a:srgbClr val="F8F8F8"/>
                </a:solidFill>
                <a:latin typeface="等线" panose="02010600030101010101" pitchFamily="2" charset="-122"/>
                <a:cs typeface="宋体" panose="02010600030101010101" pitchFamily="2" charset="-122"/>
              </a:rPr>
              <a:t>申请，</a:t>
            </a:r>
            <a:r>
              <a:rPr lang="zh-CN" altLang="en-US" sz="2400" kern="0" dirty="0">
                <a:solidFill>
                  <a:srgbClr val="F8F8F8"/>
                </a:solidFill>
                <a:latin typeface="等线" panose="02010600030101010101" pitchFamily="2" charset="-122"/>
                <a:cs typeface="宋体" panose="02010600030101010101" pitchFamily="2" charset="-122"/>
              </a:rPr>
              <a:t>拥护中国共产党的领导，承认团的章程，自愿加入团的组织，已经递交入团申请书满</a:t>
            </a:r>
            <a:r>
              <a:rPr lang="en-US" altLang="zh-CN" sz="2400" kern="0" dirty="0">
                <a:solidFill>
                  <a:srgbClr val="F8F8F8"/>
                </a:solidFill>
                <a:latin typeface="等线" panose="02010600030101010101" pitchFamily="2" charset="-122"/>
                <a:cs typeface="宋体" panose="02010600030101010101" pitchFamily="2" charset="-122"/>
              </a:rPr>
              <a:t>1</a:t>
            </a:r>
            <a:r>
              <a:rPr lang="zh-CN" altLang="en-US" sz="2400" kern="0" dirty="0">
                <a:solidFill>
                  <a:srgbClr val="F8F8F8"/>
                </a:solidFill>
                <a:latin typeface="等线" panose="02010600030101010101" pitchFamily="2" charset="-122"/>
                <a:cs typeface="宋体" panose="02010600030101010101" pitchFamily="2" charset="-122"/>
              </a:rPr>
              <a:t>个月以上</a:t>
            </a:r>
            <a:r>
              <a:rPr lang="zh-CN" altLang="en-US" sz="2400" kern="0" dirty="0" smtClean="0">
                <a:solidFill>
                  <a:srgbClr val="F8F8F8"/>
                </a:solidFill>
                <a:latin typeface="等线" panose="02010600030101010101" pitchFamily="2" charset="-122"/>
                <a:cs typeface="宋体" panose="02010600030101010101" pitchFamily="2" charset="-122"/>
              </a:rPr>
              <a:t>；</a:t>
            </a:r>
            <a:endParaRPr lang="en-US" altLang="zh-CN" sz="2400" kern="0" dirty="0" smtClean="0">
              <a:solidFill>
                <a:srgbClr val="F8F8F8"/>
              </a:solidFill>
              <a:latin typeface="等线" panose="02010600030101010101" pitchFamily="2" charset="-122"/>
              <a:cs typeface="宋体" panose="02010600030101010101" pitchFamily="2" charset="-122"/>
            </a:endParaRPr>
          </a:p>
          <a:p>
            <a:pPr marL="342900" indent="-342900">
              <a:spcAft>
                <a:spcPts val="0"/>
              </a:spcAft>
              <a:buFont typeface="Wingdings" panose="05000000000000000000" pitchFamily="2" charset="2"/>
              <a:buChar char="u"/>
            </a:pPr>
            <a:r>
              <a:rPr lang="zh-CN" altLang="en-US" sz="2400" kern="0" dirty="0">
                <a:solidFill>
                  <a:srgbClr val="F8F8F8"/>
                </a:solidFill>
                <a:latin typeface="等线" panose="02010600030101010101" pitchFamily="2" charset="-122"/>
                <a:cs typeface="宋体" panose="02010600030101010101" pitchFamily="2" charset="-122"/>
              </a:rPr>
              <a:t>遵守学校各项规章制度，组织纪律观念</a:t>
            </a:r>
            <a:r>
              <a:rPr lang="zh-CN" altLang="en-US" sz="2400" kern="0" dirty="0" smtClean="0">
                <a:solidFill>
                  <a:srgbClr val="F8F8F8"/>
                </a:solidFill>
                <a:latin typeface="等线" panose="02010600030101010101" pitchFamily="2" charset="-122"/>
                <a:cs typeface="宋体" panose="02010600030101010101" pitchFamily="2" charset="-122"/>
              </a:rPr>
              <a:t>强，</a:t>
            </a:r>
            <a:r>
              <a:rPr lang="zh-CN" altLang="en-US" sz="2400" kern="0" dirty="0">
                <a:solidFill>
                  <a:srgbClr val="F8F8F8"/>
                </a:solidFill>
                <a:latin typeface="等线" panose="02010600030101010101" pitchFamily="2" charset="-122"/>
                <a:cs typeface="宋体" panose="02010600030101010101" pitchFamily="2" charset="-122"/>
              </a:rPr>
              <a:t>没有违反学生日常行为规范的</a:t>
            </a:r>
            <a:r>
              <a:rPr lang="zh-CN" altLang="en-US" sz="2400" kern="0" dirty="0" smtClean="0">
                <a:solidFill>
                  <a:srgbClr val="F8F8F8"/>
                </a:solidFill>
                <a:latin typeface="等线" panose="02010600030101010101" pitchFamily="2" charset="-122"/>
                <a:cs typeface="宋体" panose="02010600030101010101" pitchFamily="2" charset="-122"/>
              </a:rPr>
              <a:t>；</a:t>
            </a:r>
            <a:endParaRPr lang="zh-CN" altLang="zh-CN" kern="100" dirty="0">
              <a:solidFill>
                <a:srgbClr val="F8F8F8"/>
              </a:solidFill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L="342900" indent="-342900">
              <a:spcAft>
                <a:spcPts val="0"/>
              </a:spcAft>
              <a:buFont typeface="Wingdings" panose="05000000000000000000" pitchFamily="2" charset="2"/>
              <a:buChar char="u"/>
            </a:pPr>
            <a:r>
              <a:rPr lang="zh-CN" altLang="en-US" sz="2400" kern="0" dirty="0">
                <a:solidFill>
                  <a:srgbClr val="F8F8F8"/>
                </a:solidFill>
                <a:latin typeface="等线" panose="02010600030101010101" pitchFamily="2" charset="-122"/>
                <a:cs typeface="宋体" panose="02010600030101010101" pitchFamily="2" charset="-122"/>
              </a:rPr>
              <a:t>积极参加学校、班级组织的各种实践活动，勇于进取、乐于奉献，能够积极维护集体和组织荣誉，顾全组织利益，前一学期第二课堂成绩合格</a:t>
            </a:r>
            <a:r>
              <a:rPr lang="zh-CN" altLang="en-US" sz="2400" kern="0" dirty="0" smtClean="0">
                <a:solidFill>
                  <a:srgbClr val="F8F8F8"/>
                </a:solidFill>
                <a:latin typeface="等线" panose="02010600030101010101" pitchFamily="2" charset="-122"/>
                <a:cs typeface="宋体" panose="02010600030101010101" pitchFamily="2" charset="-122"/>
              </a:rPr>
              <a:t>；</a:t>
            </a:r>
            <a:endParaRPr lang="en-US" altLang="zh-CN" sz="2400" kern="0" dirty="0" smtClean="0">
              <a:solidFill>
                <a:srgbClr val="F8F8F8"/>
              </a:solidFill>
              <a:latin typeface="等线" panose="02010600030101010101" pitchFamily="2" charset="-122"/>
              <a:cs typeface="宋体" panose="02010600030101010101" pitchFamily="2" charset="-122"/>
            </a:endParaRPr>
          </a:p>
          <a:p>
            <a:pPr>
              <a:spcAft>
                <a:spcPts val="0"/>
              </a:spcAft>
            </a:pPr>
            <a:r>
              <a:rPr lang="zh-CN" altLang="zh-CN" sz="2800" b="1" kern="0" dirty="0" smtClean="0">
                <a:solidFill>
                  <a:srgbClr val="F8F8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以下</a:t>
            </a:r>
            <a:r>
              <a:rPr lang="zh-CN" altLang="zh-CN" sz="2800" b="1" kern="0" dirty="0">
                <a:solidFill>
                  <a:srgbClr val="F8F8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情况不得列为推优对象：</a:t>
            </a:r>
            <a:endParaRPr lang="zh-CN" altLang="zh-CN" b="1" kern="100" dirty="0">
              <a:solidFill>
                <a:srgbClr val="F8F8F8"/>
              </a:solidFill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L="342900" indent="-342900">
              <a:spcAft>
                <a:spcPts val="0"/>
              </a:spcAft>
              <a:buFont typeface="Wingdings" panose="05000000000000000000" pitchFamily="2" charset="2"/>
              <a:buChar char="u"/>
            </a:pPr>
            <a:r>
              <a:rPr lang="zh-CN" altLang="zh-CN" sz="2400" kern="0" dirty="0">
                <a:solidFill>
                  <a:srgbClr val="F8F8F8"/>
                </a:solidFill>
                <a:latin typeface="等线" panose="02010600030101010101" pitchFamily="2" charset="-122"/>
                <a:cs typeface="宋体" panose="02010600030101010101" pitchFamily="2" charset="-122"/>
              </a:rPr>
              <a:t>对马克思主义缺乏信仰、不具有共产主义觉悟的；在重大政治斗争中立场不坚定、态度不坚决的；传播反党反社会主义言论的；不能严格遵守国家法律规定、存在违法违纪行为的</a:t>
            </a:r>
            <a:r>
              <a:rPr lang="zh-CN" altLang="zh-CN" sz="2400" kern="0" dirty="0" smtClean="0">
                <a:solidFill>
                  <a:srgbClr val="F8F8F8"/>
                </a:solidFill>
                <a:latin typeface="等线" panose="02010600030101010101" pitchFamily="2" charset="-122"/>
                <a:cs typeface="宋体" panose="02010600030101010101" pitchFamily="2" charset="-122"/>
              </a:rPr>
              <a:t>。</a:t>
            </a:r>
            <a:endParaRPr lang="en-US" altLang="zh-CN" sz="2400" kern="0" dirty="0" smtClean="0">
              <a:solidFill>
                <a:srgbClr val="F8F8F8"/>
              </a:solidFill>
              <a:latin typeface="等线" panose="02010600030101010101" pitchFamily="2" charset="-122"/>
              <a:cs typeface="宋体" panose="02010600030101010101" pitchFamily="2" charset="-122"/>
            </a:endParaRPr>
          </a:p>
          <a:p>
            <a:pPr marL="342900" indent="-342900">
              <a:spcAft>
                <a:spcPts val="0"/>
              </a:spcAft>
              <a:buFont typeface="Wingdings" panose="05000000000000000000" pitchFamily="2" charset="2"/>
              <a:buChar char="u"/>
            </a:pPr>
            <a:endParaRPr lang="zh-CN" altLang="zh-CN" kern="100" dirty="0">
              <a:solidFill>
                <a:srgbClr val="F8F8F8"/>
              </a:solidFill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3842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644135"/>
            <a:ext cx="12196763" cy="121386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33885" y="972017"/>
            <a:ext cx="3312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latin typeface="+mn-ea"/>
                <a:ea typeface="+mn-ea"/>
              </a:rPr>
              <a:t>推荐情况</a:t>
            </a:r>
            <a:endParaRPr lang="zh-CN" altLang="en-US" sz="3200" b="1" dirty="0">
              <a:latin typeface="+mn-ea"/>
              <a:ea typeface="+mn-ea"/>
            </a:endParaRPr>
          </a:p>
        </p:txBody>
      </p:sp>
      <p:sp>
        <p:nvSpPr>
          <p:cNvPr id="5" name="Freeform 10"/>
          <p:cNvSpPr>
            <a:spLocks noEditPoints="1"/>
          </p:cNvSpPr>
          <p:nvPr/>
        </p:nvSpPr>
        <p:spPr bwMode="auto">
          <a:xfrm>
            <a:off x="1082085" y="1038367"/>
            <a:ext cx="449832" cy="452080"/>
          </a:xfrm>
          <a:custGeom>
            <a:avLst/>
            <a:gdLst>
              <a:gd name="T0" fmla="*/ 221 w 442"/>
              <a:gd name="T1" fmla="*/ 0 h 442"/>
              <a:gd name="T2" fmla="*/ 442 w 442"/>
              <a:gd name="T3" fmla="*/ 221 h 442"/>
              <a:gd name="T4" fmla="*/ 221 w 442"/>
              <a:gd name="T5" fmla="*/ 442 h 442"/>
              <a:gd name="T6" fmla="*/ 0 w 442"/>
              <a:gd name="T7" fmla="*/ 221 h 442"/>
              <a:gd name="T8" fmla="*/ 221 w 442"/>
              <a:gd name="T9" fmla="*/ 0 h 442"/>
              <a:gd name="T10" fmla="*/ 221 w 442"/>
              <a:gd name="T11" fmla="*/ 45 h 442"/>
              <a:gd name="T12" fmla="*/ 398 w 442"/>
              <a:gd name="T13" fmla="*/ 221 h 442"/>
              <a:gd name="T14" fmla="*/ 221 w 442"/>
              <a:gd name="T15" fmla="*/ 398 h 442"/>
              <a:gd name="T16" fmla="*/ 44 w 442"/>
              <a:gd name="T17" fmla="*/ 221 h 442"/>
              <a:gd name="T18" fmla="*/ 221 w 442"/>
              <a:gd name="T19" fmla="*/ 45 h 442"/>
              <a:gd name="T20" fmla="*/ 366 w 442"/>
              <a:gd name="T21" fmla="*/ 230 h 442"/>
              <a:gd name="T22" fmla="*/ 257 w 442"/>
              <a:gd name="T23" fmla="*/ 293 h 442"/>
              <a:gd name="T24" fmla="*/ 147 w 442"/>
              <a:gd name="T25" fmla="*/ 356 h 442"/>
              <a:gd name="T26" fmla="*/ 147 w 442"/>
              <a:gd name="T27" fmla="*/ 230 h 442"/>
              <a:gd name="T28" fmla="*/ 147 w 442"/>
              <a:gd name="T29" fmla="*/ 104 h 442"/>
              <a:gd name="T30" fmla="*/ 257 w 442"/>
              <a:gd name="T31" fmla="*/ 167 h 442"/>
              <a:gd name="T32" fmla="*/ 366 w 442"/>
              <a:gd name="T33" fmla="*/ 230 h 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442" h="442">
                <a:moveTo>
                  <a:pt x="221" y="0"/>
                </a:moveTo>
                <a:cubicBezTo>
                  <a:pt x="343" y="0"/>
                  <a:pt x="442" y="99"/>
                  <a:pt x="442" y="221"/>
                </a:cubicBezTo>
                <a:cubicBezTo>
                  <a:pt x="442" y="343"/>
                  <a:pt x="343" y="442"/>
                  <a:pt x="221" y="442"/>
                </a:cubicBezTo>
                <a:cubicBezTo>
                  <a:pt x="99" y="442"/>
                  <a:pt x="0" y="343"/>
                  <a:pt x="0" y="221"/>
                </a:cubicBezTo>
                <a:cubicBezTo>
                  <a:pt x="0" y="99"/>
                  <a:pt x="99" y="0"/>
                  <a:pt x="221" y="0"/>
                </a:cubicBezTo>
                <a:close/>
                <a:moveTo>
                  <a:pt x="221" y="45"/>
                </a:moveTo>
                <a:cubicBezTo>
                  <a:pt x="319" y="45"/>
                  <a:pt x="398" y="124"/>
                  <a:pt x="398" y="221"/>
                </a:cubicBezTo>
                <a:cubicBezTo>
                  <a:pt x="398" y="319"/>
                  <a:pt x="319" y="398"/>
                  <a:pt x="221" y="398"/>
                </a:cubicBezTo>
                <a:cubicBezTo>
                  <a:pt x="124" y="398"/>
                  <a:pt x="44" y="319"/>
                  <a:pt x="44" y="221"/>
                </a:cubicBezTo>
                <a:cubicBezTo>
                  <a:pt x="44" y="124"/>
                  <a:pt x="124" y="45"/>
                  <a:pt x="221" y="45"/>
                </a:cubicBezTo>
                <a:close/>
                <a:moveTo>
                  <a:pt x="366" y="230"/>
                </a:moveTo>
                <a:lnTo>
                  <a:pt x="257" y="293"/>
                </a:lnTo>
                <a:lnTo>
                  <a:pt x="147" y="356"/>
                </a:lnTo>
                <a:lnTo>
                  <a:pt x="147" y="230"/>
                </a:lnTo>
                <a:lnTo>
                  <a:pt x="147" y="104"/>
                </a:lnTo>
                <a:lnTo>
                  <a:pt x="257" y="167"/>
                </a:lnTo>
                <a:lnTo>
                  <a:pt x="366" y="23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885331" y="1855520"/>
            <a:ext cx="1042609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zh-CN" altLang="en-US" sz="3600" kern="100" dirty="0" smtClean="0">
                <a:solidFill>
                  <a:schemeClr val="accent5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为确保发展质量，根据学院团委的工作安排和要求，经基础条件筛查</a:t>
            </a:r>
            <a:r>
              <a:rPr lang="zh-CN" altLang="en-US" sz="3600" kern="100" dirty="0" smtClean="0">
                <a:solidFill>
                  <a:schemeClr val="accent5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、团</a:t>
            </a:r>
            <a:r>
              <a:rPr lang="zh-CN" altLang="en-US" sz="3600" kern="100" dirty="0" smtClean="0">
                <a:solidFill>
                  <a:schemeClr val="accent5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支委会酝酿讨论，产生了</a:t>
            </a:r>
            <a:r>
              <a:rPr lang="en-US" altLang="zh-CN" sz="3600" u="sng" kern="100" dirty="0" smtClean="0">
                <a:solidFill>
                  <a:srgbClr val="FF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XX</a:t>
            </a:r>
            <a:r>
              <a:rPr lang="zh-CN" altLang="en-US" sz="3600" kern="100" dirty="0" smtClean="0">
                <a:solidFill>
                  <a:schemeClr val="accent5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名</a:t>
            </a:r>
            <a:r>
              <a:rPr lang="zh-CN" altLang="en-US" sz="3600" kern="100" dirty="0" smtClean="0">
                <a:solidFill>
                  <a:schemeClr val="accent5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入团积极分子</a:t>
            </a:r>
            <a:r>
              <a:rPr lang="zh-CN" altLang="en-US" sz="3600" kern="100" dirty="0" smtClean="0">
                <a:solidFill>
                  <a:schemeClr val="accent5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候选人</a:t>
            </a:r>
            <a:endParaRPr lang="zh-CN" altLang="zh-CN" sz="3600" kern="100" dirty="0">
              <a:solidFill>
                <a:schemeClr val="accent5"/>
              </a:solidFill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885331" y="3974919"/>
            <a:ext cx="104260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zh-CN" altLang="en-US" sz="3600" kern="100" dirty="0" smtClean="0">
                <a:solidFill>
                  <a:schemeClr val="accent5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本次“推优”我支部可推选</a:t>
            </a:r>
            <a:r>
              <a:rPr lang="en-US" altLang="zh-CN" sz="3600" u="sng" kern="100" dirty="0" smtClean="0">
                <a:solidFill>
                  <a:srgbClr val="FF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XX</a:t>
            </a:r>
            <a:r>
              <a:rPr lang="zh-CN" altLang="en-US" sz="3600" kern="100" dirty="0" smtClean="0">
                <a:solidFill>
                  <a:schemeClr val="accent5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名</a:t>
            </a:r>
            <a:r>
              <a:rPr lang="zh-CN" altLang="en-US" sz="3600" kern="100" dirty="0" smtClean="0">
                <a:solidFill>
                  <a:schemeClr val="accent5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入团积极分子</a:t>
            </a:r>
            <a:endParaRPr lang="zh-CN" altLang="zh-CN" sz="3600" kern="100" dirty="0">
              <a:solidFill>
                <a:schemeClr val="accent5"/>
              </a:solidFill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891445" y="5085184"/>
            <a:ext cx="10319504" cy="107721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571500" indent="-57150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zh-CN" altLang="en-US" sz="3200" kern="100" dirty="0" smtClean="0">
                <a:solidFill>
                  <a:schemeClr val="accent5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民主投票时，</a:t>
            </a:r>
            <a:r>
              <a:rPr lang="zh-CN" altLang="en-US" sz="3200" b="1" kern="100" dirty="0" smtClean="0">
                <a:solidFill>
                  <a:srgbClr val="FF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赞成人数要小于或等于支部可推选人数，</a:t>
            </a:r>
            <a:r>
              <a:rPr lang="zh-CN" altLang="en-US" sz="3200" kern="100" dirty="0" smtClean="0">
                <a:solidFill>
                  <a:schemeClr val="accent5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多选为</a:t>
            </a:r>
            <a:r>
              <a:rPr lang="zh-CN" altLang="en-US" sz="3200" b="1" kern="100" dirty="0" smtClean="0">
                <a:solidFill>
                  <a:srgbClr val="FF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“废票”</a:t>
            </a:r>
            <a:endParaRPr lang="zh-CN" altLang="zh-CN" sz="3200" b="1" kern="100" dirty="0">
              <a:solidFill>
                <a:srgbClr val="FF0000"/>
              </a:solidFill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5587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>
            <a:spLocks/>
          </p:cNvSpPr>
          <p:nvPr/>
        </p:nvSpPr>
        <p:spPr bwMode="auto">
          <a:xfrm>
            <a:off x="3785269" y="2020454"/>
            <a:ext cx="8411531" cy="2817092"/>
          </a:xfrm>
          <a:custGeom>
            <a:avLst/>
            <a:gdLst>
              <a:gd name="T0" fmla="*/ 1136 w 11039"/>
              <a:gd name="T1" fmla="*/ 0 h 3662"/>
              <a:gd name="T2" fmla="*/ 11039 w 11039"/>
              <a:gd name="T3" fmla="*/ 0 h 3662"/>
              <a:gd name="T4" fmla="*/ 11039 w 11039"/>
              <a:gd name="T5" fmla="*/ 3662 h 3662"/>
              <a:gd name="T6" fmla="*/ 0 w 11039"/>
              <a:gd name="T7" fmla="*/ 3662 h 3662"/>
              <a:gd name="T8" fmla="*/ 1136 w 11039"/>
              <a:gd name="T9" fmla="*/ 0 h 36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039" h="3662">
                <a:moveTo>
                  <a:pt x="1136" y="0"/>
                </a:moveTo>
                <a:lnTo>
                  <a:pt x="11039" y="0"/>
                </a:lnTo>
                <a:lnTo>
                  <a:pt x="11039" y="3662"/>
                </a:lnTo>
                <a:lnTo>
                  <a:pt x="0" y="3662"/>
                </a:lnTo>
                <a:lnTo>
                  <a:pt x="1136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0" y="2020454"/>
            <a:ext cx="4548364" cy="2817092"/>
          </a:xfrm>
          <a:custGeom>
            <a:avLst/>
            <a:gdLst>
              <a:gd name="T0" fmla="*/ 5970 w 5970"/>
              <a:gd name="T1" fmla="*/ 0 h 3662"/>
              <a:gd name="T2" fmla="*/ 4846 w 5970"/>
              <a:gd name="T3" fmla="*/ 3662 h 3662"/>
              <a:gd name="T4" fmla="*/ 0 w 5970"/>
              <a:gd name="T5" fmla="*/ 3662 h 3662"/>
              <a:gd name="T6" fmla="*/ 3 w 5970"/>
              <a:gd name="T7" fmla="*/ 0 h 3662"/>
              <a:gd name="T8" fmla="*/ 5970 w 5970"/>
              <a:gd name="T9" fmla="*/ 0 h 36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970" h="3662">
                <a:moveTo>
                  <a:pt x="5970" y="0"/>
                </a:moveTo>
                <a:lnTo>
                  <a:pt x="4846" y="3662"/>
                </a:lnTo>
                <a:lnTo>
                  <a:pt x="0" y="3662"/>
                </a:lnTo>
                <a:lnTo>
                  <a:pt x="3" y="0"/>
                </a:lnTo>
                <a:lnTo>
                  <a:pt x="597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7" name="TextBox 26"/>
          <p:cNvSpPr txBox="1"/>
          <p:nvPr/>
        </p:nvSpPr>
        <p:spPr>
          <a:xfrm>
            <a:off x="4607353" y="3019599"/>
            <a:ext cx="73236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5400" b="1">
                <a:solidFill>
                  <a:schemeClr val="accent2"/>
                </a:solidFill>
                <a:latin typeface="微软雅黑"/>
                <a:ea typeface="微软雅黑"/>
              </a:defRPr>
            </a:lvl1pPr>
          </a:lstStyle>
          <a:p>
            <a:r>
              <a:rPr lang="zh-CN" altLang="en-US" sz="4400" dirty="0" smtClean="0"/>
              <a:t>团支书介绍候选人情况</a:t>
            </a:r>
            <a:endParaRPr lang="zh-CN" altLang="en-US" sz="4400" dirty="0"/>
          </a:p>
        </p:txBody>
      </p:sp>
      <p:sp>
        <p:nvSpPr>
          <p:cNvPr id="28" name="TextBox 27"/>
          <p:cNvSpPr txBox="1"/>
          <p:nvPr/>
        </p:nvSpPr>
        <p:spPr>
          <a:xfrm>
            <a:off x="1936131" y="1943067"/>
            <a:ext cx="1758815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9900" b="1" dirty="0" smtClean="0">
                <a:solidFill>
                  <a:schemeClr val="accent2"/>
                </a:solidFill>
                <a:latin typeface="+mj-ea"/>
                <a:ea typeface="+mj-ea"/>
              </a:rPr>
              <a:t>4</a:t>
            </a:r>
            <a:endParaRPr lang="zh-CN" altLang="en-US" sz="19900" b="1" dirty="0">
              <a:solidFill>
                <a:schemeClr val="accent2"/>
              </a:solidFill>
              <a:latin typeface="+mj-ea"/>
              <a:ea typeface="+mj-ea"/>
            </a:endParaRPr>
          </a:p>
        </p:txBody>
      </p:sp>
      <p:cxnSp>
        <p:nvCxnSpPr>
          <p:cNvPr id="3" name="直接连接符 2"/>
          <p:cNvCxnSpPr/>
          <p:nvPr/>
        </p:nvCxnSpPr>
        <p:spPr bwMode="auto">
          <a:xfrm flipH="1">
            <a:off x="3739487" y="2020454"/>
            <a:ext cx="854832" cy="279720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666681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66423AEC-52B2-4A93-BCE0-658C0DCAF988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OdaeEo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OdaeEoNwDEewAEAANoDAAAPAAAAAAAAAAEAAAAAAAAAAABub25lL3BsYXllci54bWxQSwUGAAAAAAEAAQA9AAAA7QEAAAAA"/>
  <p:tag name="ISPRING_PRESENTATION_TITLE" val="100153.pptx"/>
</p:tagLst>
</file>

<file path=ppt/theme/theme1.xml><?xml version="1.0" encoding="utf-8"?>
<a:theme xmlns:a="http://schemas.openxmlformats.org/drawingml/2006/main" name="1_默认设计模板">
  <a:themeElements>
    <a:clrScheme name="自定义 1">
      <a:dk1>
        <a:srgbClr val="C4261D"/>
      </a:dk1>
      <a:lt1>
        <a:srgbClr val="FF9900"/>
      </a:lt1>
      <a:dk2>
        <a:srgbClr val="4D4D4D"/>
      </a:dk2>
      <a:lt2>
        <a:srgbClr val="929090"/>
      </a:lt2>
      <a:accent1>
        <a:srgbClr val="F1F1F1"/>
      </a:accent1>
      <a:accent2>
        <a:srgbClr val="FFFFFF"/>
      </a:accent2>
      <a:accent3>
        <a:srgbClr val="C4261D"/>
      </a:accent3>
      <a:accent4>
        <a:srgbClr val="FF9900"/>
      </a:accent4>
      <a:accent5>
        <a:srgbClr val="4D4D4D"/>
      </a:accent5>
      <a:accent6>
        <a:srgbClr val="999999"/>
      </a:accent6>
      <a:hlink>
        <a:srgbClr val="F1F1F1"/>
      </a:hlink>
      <a:folHlink>
        <a:srgbClr val="DEDEDD"/>
      </a:folHlink>
    </a:clrScheme>
    <a:fontScheme name="默认设计模板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FDEF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4ECF8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7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9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3">
        <a:dk1>
          <a:srgbClr val="000000"/>
        </a:dk1>
        <a:lt1>
          <a:srgbClr val="FFFFD9"/>
        </a:lt1>
        <a:dk2>
          <a:srgbClr val="2B2E30"/>
        </a:dk2>
        <a:lt2>
          <a:srgbClr val="777777"/>
        </a:lt2>
        <a:accent1>
          <a:srgbClr val="7FBA00"/>
        </a:accent1>
        <a:accent2>
          <a:srgbClr val="FCDB00"/>
        </a:accent2>
        <a:accent3>
          <a:srgbClr val="FFFFE9"/>
        </a:accent3>
        <a:accent4>
          <a:srgbClr val="000000"/>
        </a:accent4>
        <a:accent5>
          <a:srgbClr val="C0D9AA"/>
        </a:accent5>
        <a:accent6>
          <a:srgbClr val="E4C600"/>
        </a:accent6>
        <a:hlink>
          <a:srgbClr val="21A3D0"/>
        </a:hlink>
        <a:folHlink>
          <a:srgbClr val="DA251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Pages>0</Pages>
  <Words>863</Words>
  <Characters>0</Characters>
  <Application>Microsoft Office PowerPoint</Application>
  <DocSecurity>0</DocSecurity>
  <PresentationFormat>自定义</PresentationFormat>
  <Lines>0</Lines>
  <Paragraphs>209</Paragraphs>
  <Slides>19</Slides>
  <Notes>19</Notes>
  <HiddenSlides>0</HiddenSlides>
  <MMClips>1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9" baseType="lpstr">
      <vt:lpstr>等线</vt:lpstr>
      <vt:lpstr>仿宋_GB2312</vt:lpstr>
      <vt:lpstr>宋体</vt:lpstr>
      <vt:lpstr>微软雅黑</vt:lpstr>
      <vt:lpstr>Arial</vt:lpstr>
      <vt:lpstr>Calibri</vt:lpstr>
      <vt:lpstr>Times New Roman</vt:lpstr>
      <vt:lpstr>Wingdings</vt:lpstr>
      <vt:lpstr>Wingdings 2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CharactersWithSpaces>0</CharactersWithSpaces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100153.pptx</dc:title>
  <dc:creator/>
  <cp:lastModifiedBy/>
  <cp:revision>1</cp:revision>
  <dcterms:created xsi:type="dcterms:W3CDTF">2017-05-26T13:01:49Z</dcterms:created>
  <dcterms:modified xsi:type="dcterms:W3CDTF">2023-05-16T08:15:04Z</dcterms:modified>
</cp:coreProperties>
</file>