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991" r:id="rId2"/>
    <p:sldId id="974" r:id="rId3"/>
    <p:sldId id="988" r:id="rId4"/>
    <p:sldId id="983" r:id="rId5"/>
    <p:sldId id="976" r:id="rId6"/>
    <p:sldId id="975" r:id="rId7"/>
    <p:sldId id="935" r:id="rId8"/>
    <p:sldId id="995" r:id="rId9"/>
    <p:sldId id="977" r:id="rId10"/>
    <p:sldId id="992" r:id="rId11"/>
    <p:sldId id="980" r:id="rId12"/>
    <p:sldId id="978" r:id="rId13"/>
    <p:sldId id="981" r:id="rId14"/>
    <p:sldId id="982" r:id="rId15"/>
    <p:sldId id="993" r:id="rId16"/>
    <p:sldId id="985" r:id="rId17"/>
    <p:sldId id="986" r:id="rId18"/>
    <p:sldId id="987" r:id="rId19"/>
    <p:sldId id="989" r:id="rId20"/>
    <p:sldId id="994" r:id="rId21"/>
  </p:sldIdLst>
  <p:sldSz cx="12196763" cy="6858000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0E0E0"/>
    <a:srgbClr val="006BBC"/>
    <a:srgbClr val="EAEAEA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7" autoAdjust="0"/>
    <p:restoredTop sz="49635" autoAdjust="0"/>
  </p:normalViewPr>
  <p:slideViewPr>
    <p:cSldViewPr snapToObjects="1">
      <p:cViewPr varScale="1">
        <p:scale>
          <a:sx n="115" d="100"/>
          <a:sy n="115" d="100"/>
        </p:scale>
        <p:origin x="540" y="96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5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2023/3/8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61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9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05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4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53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32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8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71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30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28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5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3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89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3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2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3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29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5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82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894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0" y="6624205"/>
            <a:ext cx="10372256" cy="233795"/>
          </a:xfrm>
          <a:custGeom>
            <a:avLst/>
            <a:gdLst>
              <a:gd name="T0" fmla="*/ 0 w 13604"/>
              <a:gd name="T1" fmla="*/ 275 h 275"/>
              <a:gd name="T2" fmla="*/ 13508 w 13604"/>
              <a:gd name="T3" fmla="*/ 275 h 275"/>
              <a:gd name="T4" fmla="*/ 13604 w 13604"/>
              <a:gd name="T5" fmla="*/ 0 h 275"/>
              <a:gd name="T6" fmla="*/ 0 w 13604"/>
              <a:gd name="T7" fmla="*/ 0 h 275"/>
              <a:gd name="T8" fmla="*/ 0 w 1360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0337503" y="6482033"/>
            <a:ext cx="1859297" cy="375967"/>
          </a:xfrm>
          <a:custGeom>
            <a:avLst/>
            <a:gdLst>
              <a:gd name="T0" fmla="*/ 162 w 2439"/>
              <a:gd name="T1" fmla="*/ 0 h 443"/>
              <a:gd name="T2" fmla="*/ 0 w 2439"/>
              <a:gd name="T3" fmla="*/ 443 h 443"/>
              <a:gd name="T4" fmla="*/ 2439 w 2439"/>
              <a:gd name="T5" fmla="*/ 443 h 443"/>
              <a:gd name="T6" fmla="*/ 2439 w 2439"/>
              <a:gd name="T7" fmla="*/ 0 h 443"/>
              <a:gd name="T8" fmla="*/ 162 w 243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0809099" y="6544615"/>
            <a:ext cx="1115532" cy="2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ea"/>
                <a:ea typeface="+mj-ea"/>
                <a:cs typeface="宋体" pitchFamily="2" charset="-122"/>
              </a:rPr>
              <a:t>第          页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ea"/>
              <a:ea typeface="+mj-ea"/>
              <a:cs typeface="宋体" pitchFamily="2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38277" y="650073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1600" smtClean="0">
                <a:solidFill>
                  <a:schemeClr val="accent2"/>
                </a:solidFill>
                <a:latin typeface="+mj-ea"/>
                <a:ea typeface="+mj-ea"/>
              </a:rPr>
              <a:pPr algn="ctr"/>
              <a:t>‹#›</a:t>
            </a:fld>
            <a:endParaRPr lang="zh-CN" altLang="en-US" sz="16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461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88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98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974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49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047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893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100000">
              <a:srgbClr val="E0E0E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2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7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</a:p>
        </p:txBody>
      </p:sp>
    </p:spTree>
    <p:extLst>
      <p:ext uri="{BB962C8B-B14F-4D97-AF65-F5344CB8AC3E}">
        <p14:creationId xmlns:p14="http://schemas.microsoft.com/office/powerpoint/2010/main" val="17525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val="389001316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1518280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926250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4004091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99827270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87614472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543124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70451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6567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493971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303293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06469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34634"/>
                  </a:ext>
                </a:extLst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</a:p>
        </p:txBody>
      </p:sp>
    </p:spTree>
    <p:extLst>
      <p:ext uri="{BB962C8B-B14F-4D97-AF65-F5344CB8AC3E}">
        <p14:creationId xmlns:p14="http://schemas.microsoft.com/office/powerpoint/2010/main" val="13775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20826965">
            <a:off x="707591" y="2611230"/>
            <a:ext cx="3306848" cy="3298934"/>
            <a:chOff x="625806" y="2032000"/>
            <a:chExt cx="3317875" cy="3309938"/>
          </a:xfrm>
        </p:grpSpPr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865519" y="2032000"/>
              <a:ext cx="1376363" cy="885825"/>
            </a:xfrm>
            <a:custGeom>
              <a:avLst/>
              <a:gdLst>
                <a:gd name="T0" fmla="*/ 227 w 2059"/>
                <a:gd name="T1" fmla="*/ 1328 h 1328"/>
                <a:gd name="T2" fmla="*/ 2059 w 2059"/>
                <a:gd name="T3" fmla="*/ 262 h 1328"/>
                <a:gd name="T4" fmla="*/ 2059 w 2059"/>
                <a:gd name="T5" fmla="*/ 0 h 1328"/>
                <a:gd name="T6" fmla="*/ 0 w 2059"/>
                <a:gd name="T7" fmla="*/ 1197 h 1328"/>
                <a:gd name="T8" fmla="*/ 227 w 2059"/>
                <a:gd name="T9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9" h="1328">
                  <a:moveTo>
                    <a:pt x="227" y="1328"/>
                  </a:moveTo>
                  <a:cubicBezTo>
                    <a:pt x="606" y="706"/>
                    <a:pt x="1282" y="285"/>
                    <a:pt x="2059" y="262"/>
                  </a:cubicBezTo>
                  <a:lnTo>
                    <a:pt x="2059" y="0"/>
                  </a:lnTo>
                  <a:cubicBezTo>
                    <a:pt x="1186" y="23"/>
                    <a:pt x="424" y="497"/>
                    <a:pt x="0" y="1197"/>
                  </a:cubicBezTo>
                  <a:lnTo>
                    <a:pt x="227" y="13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625806" y="2032000"/>
              <a:ext cx="3317875" cy="3309938"/>
            </a:xfrm>
            <a:custGeom>
              <a:avLst/>
              <a:gdLst>
                <a:gd name="T0" fmla="*/ 2527 w 4963"/>
                <a:gd name="T1" fmla="*/ 262 h 4963"/>
                <a:gd name="T2" fmla="*/ 4702 w 4963"/>
                <a:gd name="T3" fmla="*/ 2481 h 4963"/>
                <a:gd name="T4" fmla="*/ 2482 w 4963"/>
                <a:gd name="T5" fmla="*/ 4701 h 4963"/>
                <a:gd name="T6" fmla="*/ 262 w 4963"/>
                <a:gd name="T7" fmla="*/ 2481 h 4963"/>
                <a:gd name="T8" fmla="*/ 530 w 4963"/>
                <a:gd name="T9" fmla="*/ 1424 h 4963"/>
                <a:gd name="T10" fmla="*/ 303 w 4963"/>
                <a:gd name="T11" fmla="*/ 1293 h 4963"/>
                <a:gd name="T12" fmla="*/ 0 w 4963"/>
                <a:gd name="T13" fmla="*/ 2481 h 4963"/>
                <a:gd name="T14" fmla="*/ 2482 w 4963"/>
                <a:gd name="T15" fmla="*/ 4963 h 4963"/>
                <a:gd name="T16" fmla="*/ 4963 w 4963"/>
                <a:gd name="T17" fmla="*/ 2481 h 4963"/>
                <a:gd name="T18" fmla="*/ 2527 w 4963"/>
                <a:gd name="T19" fmla="*/ 0 h 4963"/>
                <a:gd name="T20" fmla="*/ 2527 w 4963"/>
                <a:gd name="T21" fmla="*/ 262 h 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63" h="4963">
                  <a:moveTo>
                    <a:pt x="2527" y="262"/>
                  </a:moveTo>
                  <a:cubicBezTo>
                    <a:pt x="3732" y="286"/>
                    <a:pt x="4702" y="1271"/>
                    <a:pt x="4702" y="2481"/>
                  </a:cubicBezTo>
                  <a:cubicBezTo>
                    <a:pt x="4702" y="3707"/>
                    <a:pt x="3708" y="4701"/>
                    <a:pt x="2482" y="4701"/>
                  </a:cubicBezTo>
                  <a:cubicBezTo>
                    <a:pt x="1256" y="4701"/>
                    <a:pt x="262" y="3707"/>
                    <a:pt x="262" y="2481"/>
                  </a:cubicBezTo>
                  <a:cubicBezTo>
                    <a:pt x="262" y="2098"/>
                    <a:pt x="359" y="1738"/>
                    <a:pt x="530" y="1424"/>
                  </a:cubicBezTo>
                  <a:lnTo>
                    <a:pt x="303" y="1293"/>
                  </a:lnTo>
                  <a:cubicBezTo>
                    <a:pt x="110" y="1646"/>
                    <a:pt x="0" y="2051"/>
                    <a:pt x="0" y="2481"/>
                  </a:cubicBezTo>
                  <a:cubicBezTo>
                    <a:pt x="0" y="3852"/>
                    <a:pt x="1111" y="4963"/>
                    <a:pt x="2482" y="4963"/>
                  </a:cubicBezTo>
                  <a:cubicBezTo>
                    <a:pt x="3852" y="4963"/>
                    <a:pt x="4963" y="3852"/>
                    <a:pt x="4963" y="2481"/>
                  </a:cubicBezTo>
                  <a:cubicBezTo>
                    <a:pt x="4963" y="1126"/>
                    <a:pt x="3877" y="24"/>
                    <a:pt x="2527" y="0"/>
                  </a:cubicBezTo>
                  <a:lnTo>
                    <a:pt x="2527" y="2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Freeform 23"/>
          <p:cNvSpPr>
            <a:spLocks/>
          </p:cNvSpPr>
          <p:nvPr/>
        </p:nvSpPr>
        <p:spPr bwMode="auto">
          <a:xfrm>
            <a:off x="4694073" y="2385772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4"/>
          <p:cNvSpPr>
            <a:spLocks/>
          </p:cNvSpPr>
          <p:nvPr/>
        </p:nvSpPr>
        <p:spPr bwMode="auto">
          <a:xfrm>
            <a:off x="5473536" y="2385772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4694073" y="3783306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6"/>
          <p:cNvSpPr>
            <a:spLocks/>
          </p:cNvSpPr>
          <p:nvPr/>
        </p:nvSpPr>
        <p:spPr bwMode="auto">
          <a:xfrm>
            <a:off x="5473536" y="3783306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27"/>
          <p:cNvSpPr>
            <a:spLocks/>
          </p:cNvSpPr>
          <p:nvPr/>
        </p:nvSpPr>
        <p:spPr bwMode="auto">
          <a:xfrm>
            <a:off x="4694073" y="5189484"/>
            <a:ext cx="709613" cy="714375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28"/>
          <p:cNvSpPr>
            <a:spLocks/>
          </p:cNvSpPr>
          <p:nvPr/>
        </p:nvSpPr>
        <p:spPr bwMode="auto">
          <a:xfrm>
            <a:off x="5473536" y="5189484"/>
            <a:ext cx="5720609" cy="714375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639344" y="2450571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/>
                <a:ea typeface="微软雅黑"/>
              </a:rPr>
              <a:t>团费缴纳情况</a:t>
            </a:r>
            <a:endParaRPr lang="zh-CN" altLang="en-US" sz="3200" b="1" dirty="0">
              <a:solidFill>
                <a:schemeClr val="tx2"/>
              </a:solidFill>
              <a:latin typeface="微软雅黑"/>
              <a:ea typeface="微软雅黑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9344" y="3856967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青年大学习情况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9343" y="5248527"/>
            <a:ext cx="555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参加组织生活、支部活动情况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13879" y="241979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13879" y="3786831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13879" y="520124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45" y="3082011"/>
            <a:ext cx="2360094" cy="2405986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633884" y="972017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“推优”候选人相关情况介绍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候选人自我评述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27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05888"/>
              </p:ext>
            </p:extLst>
          </p:nvPr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val="389001316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1518280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926250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4004091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99827270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87614472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543124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70451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6567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493971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303293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06469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34634"/>
                  </a:ext>
                </a:extLst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</a:p>
        </p:txBody>
      </p:sp>
    </p:spTree>
    <p:extLst>
      <p:ext uri="{BB962C8B-B14F-4D97-AF65-F5344CB8AC3E}">
        <p14:creationId xmlns:p14="http://schemas.microsoft.com/office/powerpoint/2010/main" val="7154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团支书做民主投票填表说明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90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88041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填表说明</a:t>
            </a: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254391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17" y="1908115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</a:t>
            </a:r>
            <a:r>
              <a:rPr lang="zh-CN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该同志被推荐为党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积极分子的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勾（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√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）或画圈（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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赞成打叉（×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弃权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不做任何符号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严格按照要求填涂选票，否则视为废票。</a:t>
            </a:r>
            <a:endParaRPr lang="zh-CN" altLang="zh-CN" sz="20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本次应推荐名额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人，超过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人作废票。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en-US" altLang="zh-CN" sz="2800" kern="100" dirty="0">
              <a:solidFill>
                <a:schemeClr val="accent5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要求取得超过应到会有表决权团员半数以上的，才是有效推荐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53" y="-31500"/>
            <a:ext cx="5472608" cy="66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下发选票、民主投票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7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非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团员不得参与投票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530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统计投票结果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8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83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52024"/>
              </p:ext>
            </p:extLst>
          </p:nvPr>
        </p:nvGraphicFramePr>
        <p:xfrm>
          <a:off x="1020366" y="2492896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val="389001316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1518280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99262502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394004091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98272706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87614472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弃权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543124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70451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65678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493971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303293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06469"/>
                  </a:ext>
                </a:extLst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34634"/>
                  </a:ext>
                </a:extLst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90000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96635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020366" y="1651447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200" dirty="0" smtClean="0">
                <a:solidFill>
                  <a:schemeClr val="accent5"/>
                </a:solidFill>
              </a:rPr>
              <a:t>本次选举共发出选票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张，收回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张，经清点统计，有效票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张，无效票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张。</a:t>
            </a:r>
            <a:endParaRPr lang="en-US" altLang="zh-CN" sz="2200" dirty="0" smtClean="0">
              <a:solidFill>
                <a:schemeClr val="accent5"/>
              </a:solidFill>
            </a:endParaRPr>
          </a:p>
          <a:p>
            <a:r>
              <a:rPr lang="zh-CN" altLang="en-US" sz="2200" dirty="0" smtClean="0">
                <a:solidFill>
                  <a:schemeClr val="accent5"/>
                </a:solidFill>
              </a:rPr>
              <a:t>其中各候选人得票数：</a:t>
            </a:r>
            <a:endParaRPr lang="zh-CN" altLang="en-US" sz="2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63271" y="1916832"/>
            <a:ext cx="1033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 smtClean="0">
                <a:solidFill>
                  <a:schemeClr val="accent5"/>
                </a:solidFill>
              </a:rPr>
              <a:t>本次选举，赞成人数</a:t>
            </a:r>
            <a:r>
              <a:rPr lang="zh-CN" altLang="en-US" sz="2400" dirty="0" smtClean="0">
                <a:solidFill>
                  <a:srgbClr val="FF0000"/>
                </a:solidFill>
              </a:rPr>
              <a:t>超过应到会有表决权团员半数以上</a:t>
            </a:r>
            <a:r>
              <a:rPr lang="zh-CN" altLang="en-US" sz="2400" dirty="0" smtClean="0">
                <a:solidFill>
                  <a:schemeClr val="accent5"/>
                </a:solidFill>
              </a:rPr>
              <a:t>的候选人为</a:t>
            </a:r>
            <a:endParaRPr lang="zh-CN" altLang="en-US" sz="2400" dirty="0">
              <a:solidFill>
                <a:schemeClr val="accent5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963271" y="3152013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庄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，钟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63270" y="5685876"/>
            <a:ext cx="103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rgbClr val="FF0000"/>
                </a:solidFill>
              </a:rPr>
              <a:t>应到会有表决权团员半数以上</a:t>
            </a:r>
            <a:r>
              <a:rPr lang="en-US" altLang="zh-CN" sz="1800" dirty="0" smtClean="0">
                <a:solidFill>
                  <a:srgbClr val="FF0000"/>
                </a:solidFill>
              </a:rPr>
              <a:t>——</a:t>
            </a:r>
            <a:r>
              <a:rPr lang="zh-CN" altLang="en-US" sz="1800" dirty="0" smtClean="0">
                <a:solidFill>
                  <a:srgbClr val="FF0000"/>
                </a:solidFill>
              </a:rPr>
              <a:t>指的是团支部团员数量的半数，不是现场到会人数的半数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chemeClr val="accent5"/>
                </a:solidFill>
              </a:rPr>
              <a:t>例：支部人数</a:t>
            </a:r>
            <a:r>
              <a:rPr lang="en-US" altLang="zh-CN" sz="1800" dirty="0" smtClean="0">
                <a:solidFill>
                  <a:schemeClr val="accent5"/>
                </a:solidFill>
              </a:rPr>
              <a:t>30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人，到会</a:t>
            </a:r>
            <a:r>
              <a:rPr lang="en-US" altLang="zh-CN" sz="1800" dirty="0" smtClean="0">
                <a:solidFill>
                  <a:schemeClr val="accent5"/>
                </a:solidFill>
              </a:rPr>
              <a:t>24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人，有效推荐“赞成”票数要超过</a:t>
            </a:r>
            <a:r>
              <a:rPr lang="en-US" altLang="zh-CN" sz="1800" dirty="0" smtClean="0">
                <a:solidFill>
                  <a:schemeClr val="accent5"/>
                </a:solidFill>
              </a:rPr>
              <a:t>15</a:t>
            </a:r>
            <a:r>
              <a:rPr lang="zh-CN" altLang="en-US" sz="1800" dirty="0" smtClean="0">
                <a:solidFill>
                  <a:schemeClr val="accent5"/>
                </a:solidFill>
              </a:rPr>
              <a:t>票</a:t>
            </a:r>
            <a:endParaRPr lang="zh-CN" altLang="en-US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确定与会团员情况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要求班级团支部</a:t>
            </a:r>
            <a:r>
              <a:rPr lang="en-US" altLang="zh-CN" sz="2000" dirty="0" smtClean="0">
                <a:solidFill>
                  <a:schemeClr val="accent2"/>
                </a:solidFill>
                <a:latin typeface="+mj-ea"/>
                <a:ea typeface="+mj-ea"/>
              </a:rPr>
              <a:t>2/3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以上的人员到场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7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</a:p>
        </p:txBody>
      </p:sp>
    </p:spTree>
    <p:extLst>
      <p:ext uri="{BB962C8B-B14F-4D97-AF65-F5344CB8AC3E}">
        <p14:creationId xmlns:p14="http://schemas.microsoft.com/office/powerpoint/2010/main" val="5848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26004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统计团员到场情况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32639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69789" y="2415722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4800" dirty="0" smtClean="0">
                <a:solidFill>
                  <a:schemeClr val="accent5"/>
                </a:solidFill>
              </a:rPr>
              <a:t>本次大会应到会团员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</a:t>
            </a:r>
            <a:r>
              <a:rPr lang="zh-CN" altLang="en-US" sz="4800" dirty="0">
                <a:solidFill>
                  <a:schemeClr val="accent5"/>
                </a:solidFill>
              </a:rPr>
              <a:t>请假</a:t>
            </a:r>
            <a:r>
              <a:rPr lang="en-US" altLang="zh-CN" sz="4800" u="sng" dirty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人，</a:t>
            </a:r>
            <a:r>
              <a:rPr lang="zh-CN" altLang="en-US" sz="4800" dirty="0" smtClean="0">
                <a:solidFill>
                  <a:schemeClr val="accent5"/>
                </a:solidFill>
              </a:rPr>
              <a:t>实到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，到会人数超过支部团员总数的</a:t>
            </a:r>
            <a:r>
              <a:rPr lang="en-US" altLang="zh-CN" sz="4800" dirty="0" smtClean="0">
                <a:solidFill>
                  <a:schemeClr val="accent5"/>
                </a:solidFill>
              </a:rPr>
              <a:t>2/3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，符合大会召开的条件。</a:t>
            </a:r>
            <a:endParaRPr lang="en-US" altLang="zh-CN" sz="4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全体起立，奏唱团歌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17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img.alicdn.com%2Fi3%2F2777912941%2FO1CN01ypyqpB1Xb1PNNRJmj_%21%212777912941.jpg&amp;refer=http%3A%2F%2Fimg.alicdn.com&amp;app=2002&amp;size=f9999,10000&amp;q=a80&amp;n=0&amp;g=0n&amp;fmt=auto?sec=1680751904&amp;t=8fed898895801e61b07fdfccf7b75ab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7010" r="776" b="17217"/>
          <a:stretch/>
        </p:blipFill>
        <p:spPr bwMode="auto">
          <a:xfrm>
            <a:off x="121717" y="91390"/>
            <a:ext cx="9721080" cy="6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0201806226240777226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8901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团支书介绍推荐条件及情况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93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推荐条件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53765" y="1870422"/>
            <a:ext cx="11014356" cy="4564935"/>
          </a:xfrm>
          <a:custGeom>
            <a:avLst/>
            <a:gdLst>
              <a:gd name="T0" fmla="*/ 0 w 12629"/>
              <a:gd name="T1" fmla="*/ 0 h 4426"/>
              <a:gd name="T2" fmla="*/ 12629 w 12629"/>
              <a:gd name="T3" fmla="*/ 0 h 4426"/>
              <a:gd name="T4" fmla="*/ 12508 w 12629"/>
              <a:gd name="T5" fmla="*/ 4426 h 4426"/>
              <a:gd name="T6" fmla="*/ 299 w 12629"/>
              <a:gd name="T7" fmla="*/ 4426 h 4426"/>
              <a:gd name="T8" fmla="*/ 0 w 12629"/>
              <a:gd name="T9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29" h="4426">
                <a:moveTo>
                  <a:pt x="0" y="0"/>
                </a:moveTo>
                <a:lnTo>
                  <a:pt x="12629" y="0"/>
                </a:lnTo>
                <a:lnTo>
                  <a:pt x="12508" y="4426"/>
                </a:lnTo>
                <a:lnTo>
                  <a:pt x="299" y="442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907" y="1644959"/>
            <a:ext cx="10578342" cy="48083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2086" y="1993109"/>
            <a:ext cx="104260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根据《共青团推优入党工作实施办法（试行）》：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推荐对象为年满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18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周岁的优秀共青团员。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推荐对象已向党组织提交入党申请，承认党的纲领和章程，愿意参加党的一个组织并在其中积极工作、执行党的决议和按期交纳党费。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推荐对象应有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年以上的团龄。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推优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的比例一般不超过团支部团员人数的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20%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以下情况不得列为推优对象：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对马克思主义缺乏信仰、不具有共产主义觉悟的；在重大政治斗争中立场不坚定、态度不坚决的；传播反党反社会主义言论的；不能严格遵守国家法律规定、存在违法违纪行为的。</a:t>
            </a:r>
            <a:endParaRPr lang="zh-CN" altLang="zh-CN" kern="100" dirty="0">
              <a:solidFill>
                <a:srgbClr val="F8F8F8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331" y="1855520"/>
            <a:ext cx="10426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为确保发展质量，根据学院团委的工作安排和要求，经基础条件筛查、理论考试、团支委会酝酿讨论，产生了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名入党积极分子候选人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331" y="3974919"/>
            <a:ext cx="1042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本次“推优”我支部可推选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445" y="5085184"/>
            <a:ext cx="103195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民主投票时，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赞成人数要小于或等于支部可推选人数，</a:t>
            </a: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多选为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“废票”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/>
                <a:ea typeface="微软雅黑"/>
              </a:defRPr>
            </a:lvl1pPr>
          </a:lstStyle>
          <a:p>
            <a:r>
              <a:rPr lang="zh-CN" altLang="en-US" sz="4400" dirty="0" smtClean="0"/>
              <a:t>团支书介绍候选人情况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66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6423AEC-52B2-4A93-BCE0-658C0DCAF9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daeEo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OdaeEoNwDEewAEAANoDAAAPAAAAAAAAAAEAAAAAAAAAAABub25lL3BsYXllci54bWxQSwUGAAAAAAEAAQA9AAAA7QEAAAAA"/>
  <p:tag name="ISPRING_PRESENTATION_TITLE" val="100153.pptx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929090"/>
      </a:lt2>
      <a:accent1>
        <a:srgbClr val="F1F1F1"/>
      </a:accent1>
      <a:accent2>
        <a:srgbClr val="FFFFFF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F1F1F1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891</Words>
  <Characters>0</Characters>
  <Application>Microsoft Office PowerPoint</Application>
  <DocSecurity>0</DocSecurity>
  <PresentationFormat>自定义</PresentationFormat>
  <Lines>0</Lines>
  <Paragraphs>217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仿宋_GB2312</vt:lpstr>
      <vt:lpstr>宋体</vt:lpstr>
      <vt:lpstr>微软雅黑</vt:lpstr>
      <vt:lpstr>Arial</vt:lpstr>
      <vt:lpstr>Calibri</vt:lpstr>
      <vt:lpstr>Times New Roman</vt:lpstr>
      <vt:lpstr>Wingdings</vt:lpstr>
      <vt:lpstr>Wingdings 2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100153.pptx</dc:title>
  <dc:creator/>
  <cp:lastModifiedBy/>
  <cp:revision>1</cp:revision>
  <dcterms:created xsi:type="dcterms:W3CDTF">2017-05-26T13:01:49Z</dcterms:created>
  <dcterms:modified xsi:type="dcterms:W3CDTF">2023-03-08T00:56:41Z</dcterms:modified>
</cp:coreProperties>
</file>