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991" r:id="rId3"/>
    <p:sldId id="974" r:id="rId5"/>
    <p:sldId id="988" r:id="rId6"/>
    <p:sldId id="983" r:id="rId7"/>
    <p:sldId id="976" r:id="rId8"/>
    <p:sldId id="975" r:id="rId9"/>
    <p:sldId id="935" r:id="rId10"/>
    <p:sldId id="995" r:id="rId11"/>
    <p:sldId id="977" r:id="rId12"/>
    <p:sldId id="992" r:id="rId13"/>
    <p:sldId id="980" r:id="rId14"/>
    <p:sldId id="978" r:id="rId15"/>
    <p:sldId id="981" r:id="rId16"/>
    <p:sldId id="982" r:id="rId17"/>
    <p:sldId id="993" r:id="rId18"/>
    <p:sldId id="985" r:id="rId19"/>
    <p:sldId id="986" r:id="rId20"/>
    <p:sldId id="987" r:id="rId21"/>
    <p:sldId id="989" r:id="rId22"/>
    <p:sldId id="994" r:id="rId23"/>
  </p:sldIdLst>
  <p:sldSz cx="12196445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 autoAdjust="0"/>
    <p:restoredTop sz="49635" autoAdjust="0"/>
  </p:normalViewPr>
  <p:slideViewPr>
    <p:cSldViewPr snapToObjects="1" showGuide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2026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826965">
            <a:off x="707591" y="2611230"/>
            <a:ext cx="3306848" cy="3298934"/>
            <a:chOff x="625806" y="2032000"/>
            <a:chExt cx="3317875" cy="3309938"/>
          </a:xfrm>
        </p:grpSpPr>
        <p:sp>
          <p:nvSpPr>
            <p:cNvPr id="31" name="Freeform 21"/>
            <p:cNvSpPr/>
            <p:nvPr/>
          </p:nvSpPr>
          <p:spPr bwMode="auto">
            <a:xfrm>
              <a:off x="865519" y="2032000"/>
              <a:ext cx="1376363" cy="885825"/>
            </a:xfrm>
            <a:custGeom>
              <a:avLst/>
              <a:gdLst>
                <a:gd name="T0" fmla="*/ 227 w 2059"/>
                <a:gd name="T1" fmla="*/ 1328 h 1328"/>
                <a:gd name="T2" fmla="*/ 2059 w 2059"/>
                <a:gd name="T3" fmla="*/ 262 h 1328"/>
                <a:gd name="T4" fmla="*/ 2059 w 2059"/>
                <a:gd name="T5" fmla="*/ 0 h 1328"/>
                <a:gd name="T6" fmla="*/ 0 w 2059"/>
                <a:gd name="T7" fmla="*/ 1197 h 1328"/>
                <a:gd name="T8" fmla="*/ 227 w 2059"/>
                <a:gd name="T9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9" h="1328">
                  <a:moveTo>
                    <a:pt x="227" y="1328"/>
                  </a:moveTo>
                  <a:cubicBezTo>
                    <a:pt x="606" y="706"/>
                    <a:pt x="1282" y="285"/>
                    <a:pt x="2059" y="262"/>
                  </a:cubicBezTo>
                  <a:lnTo>
                    <a:pt x="2059" y="0"/>
                  </a:lnTo>
                  <a:cubicBezTo>
                    <a:pt x="1186" y="23"/>
                    <a:pt x="424" y="497"/>
                    <a:pt x="0" y="1197"/>
                  </a:cubicBezTo>
                  <a:lnTo>
                    <a:pt x="227" y="13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625806" y="2032000"/>
              <a:ext cx="3317875" cy="3309938"/>
            </a:xfrm>
            <a:custGeom>
              <a:avLst/>
              <a:gdLst>
                <a:gd name="T0" fmla="*/ 2527 w 4963"/>
                <a:gd name="T1" fmla="*/ 262 h 4963"/>
                <a:gd name="T2" fmla="*/ 4702 w 4963"/>
                <a:gd name="T3" fmla="*/ 2481 h 4963"/>
                <a:gd name="T4" fmla="*/ 2482 w 4963"/>
                <a:gd name="T5" fmla="*/ 4701 h 4963"/>
                <a:gd name="T6" fmla="*/ 262 w 4963"/>
                <a:gd name="T7" fmla="*/ 2481 h 4963"/>
                <a:gd name="T8" fmla="*/ 530 w 4963"/>
                <a:gd name="T9" fmla="*/ 1424 h 4963"/>
                <a:gd name="T10" fmla="*/ 303 w 4963"/>
                <a:gd name="T11" fmla="*/ 1293 h 4963"/>
                <a:gd name="T12" fmla="*/ 0 w 4963"/>
                <a:gd name="T13" fmla="*/ 2481 h 4963"/>
                <a:gd name="T14" fmla="*/ 2482 w 4963"/>
                <a:gd name="T15" fmla="*/ 4963 h 4963"/>
                <a:gd name="T16" fmla="*/ 4963 w 4963"/>
                <a:gd name="T17" fmla="*/ 2481 h 4963"/>
                <a:gd name="T18" fmla="*/ 2527 w 4963"/>
                <a:gd name="T19" fmla="*/ 0 h 4963"/>
                <a:gd name="T20" fmla="*/ 2527 w 4963"/>
                <a:gd name="T21" fmla="*/ 262 h 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3" h="4963">
                  <a:moveTo>
                    <a:pt x="2527" y="262"/>
                  </a:moveTo>
                  <a:cubicBezTo>
                    <a:pt x="3732" y="286"/>
                    <a:pt x="4702" y="1271"/>
                    <a:pt x="4702" y="2481"/>
                  </a:cubicBezTo>
                  <a:cubicBezTo>
                    <a:pt x="4702" y="3707"/>
                    <a:pt x="3708" y="4701"/>
                    <a:pt x="2482" y="4701"/>
                  </a:cubicBezTo>
                  <a:cubicBezTo>
                    <a:pt x="1256" y="4701"/>
                    <a:pt x="262" y="3707"/>
                    <a:pt x="262" y="2481"/>
                  </a:cubicBezTo>
                  <a:cubicBezTo>
                    <a:pt x="262" y="2098"/>
                    <a:pt x="359" y="1738"/>
                    <a:pt x="530" y="1424"/>
                  </a:cubicBezTo>
                  <a:lnTo>
                    <a:pt x="303" y="1293"/>
                  </a:lnTo>
                  <a:cubicBezTo>
                    <a:pt x="110" y="1646"/>
                    <a:pt x="0" y="2051"/>
                    <a:pt x="0" y="2481"/>
                  </a:cubicBezTo>
                  <a:cubicBezTo>
                    <a:pt x="0" y="3852"/>
                    <a:pt x="1111" y="4963"/>
                    <a:pt x="2482" y="4963"/>
                  </a:cubicBezTo>
                  <a:cubicBezTo>
                    <a:pt x="3852" y="4963"/>
                    <a:pt x="4963" y="3852"/>
                    <a:pt x="4963" y="2481"/>
                  </a:cubicBezTo>
                  <a:cubicBezTo>
                    <a:pt x="4963" y="1126"/>
                    <a:pt x="3877" y="24"/>
                    <a:pt x="2527" y="0"/>
                  </a:cubicBezTo>
                  <a:lnTo>
                    <a:pt x="2527" y="2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3"/>
          <p:cNvSpPr/>
          <p:nvPr/>
        </p:nvSpPr>
        <p:spPr bwMode="auto">
          <a:xfrm>
            <a:off x="4694073" y="2385772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4"/>
          <p:cNvSpPr/>
          <p:nvPr/>
        </p:nvSpPr>
        <p:spPr bwMode="auto">
          <a:xfrm>
            <a:off x="5473536" y="2385772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"/>
          <p:cNvSpPr/>
          <p:nvPr/>
        </p:nvSpPr>
        <p:spPr bwMode="auto">
          <a:xfrm>
            <a:off x="4694073" y="3783306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6"/>
          <p:cNvSpPr/>
          <p:nvPr/>
        </p:nvSpPr>
        <p:spPr bwMode="auto">
          <a:xfrm>
            <a:off x="5473536" y="3783306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7"/>
          <p:cNvSpPr/>
          <p:nvPr/>
        </p:nvSpPr>
        <p:spPr bwMode="auto">
          <a:xfrm>
            <a:off x="4694073" y="5189484"/>
            <a:ext cx="709613" cy="714375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8"/>
          <p:cNvSpPr/>
          <p:nvPr/>
        </p:nvSpPr>
        <p:spPr bwMode="auto">
          <a:xfrm>
            <a:off x="5473536" y="5189484"/>
            <a:ext cx="5720609" cy="714375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639344" y="2450571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团费缴纳情况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9344" y="3856967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青年大学习情况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9343" y="5248527"/>
            <a:ext cx="55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参加组织生活、支部活动情况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3879" y="241979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3879" y="3786831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13879" y="520124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5" y="3082011"/>
            <a:ext cx="2360094" cy="240598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633884" y="972017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“推优”候选人相关情况介绍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候选人自我评述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该同志被推荐为党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积极分子的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6453" y="-31500"/>
            <a:ext cx="5472608" cy="6613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728191"/>
                <a:gridCol w="1872208"/>
                <a:gridCol w="223224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2026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3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>
            <a:fillRect/>
          </a:stretch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390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根据《共青团推优入党工作实施办法（试行）》：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推荐对象为年满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周岁的优秀共青团员，担任团内职务者优先。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推荐对象已向党组织提交入党申请，承认党的纲领和章程，愿意参加党的一个组织并在其中积极工作、执行党的决议和按期交纳党费。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推荐对象应有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年以上的团龄。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推优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的比例一般不超过团支部团员人数的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20%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以下情况不得列为推优对象：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对马克思主义缺乏信仰、不具有共产主义觉悟的；在重大政治斗争中立场不坚定、态度不坚决的；传播反党反社会主义言论的；不能严格遵守国家法律规定、存在违法违纪行为的。</a:t>
            </a: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为确保发展质量，根据学院团委的工作安排和要求，经基础条件筛查、理论考试、团支委会酝酿讨论，产生了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团支书介绍候选人情况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  <p:tag name="COMMONDATA" val="eyJoZGlkIjoiMGVkMTY0ZDQ5ZTkxY2UyNWFmMDc3NDM0YTk2ZjAxNjkifQ=="/>
  <p:tag name="commondata" val="eyJoZGlkIjoiMWIzZDI3ODYwMjY4ZDBkNzExMmNlYjAwMDQ4YjQ5MWMifQ==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WPS 演示</Application>
  <PresentationFormat>自定义</PresentationFormat>
  <Paragraphs>377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仿宋_GB2312</vt:lpstr>
      <vt:lpstr>Calibri</vt:lpstr>
      <vt:lpstr>Times New Roman</vt:lpstr>
      <vt:lpstr>等线</vt:lpstr>
      <vt:lpstr>Arial Unicode MS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>Chapter_G</cp:lastModifiedBy>
  <cp:revision>6</cp:revision>
  <dcterms:created xsi:type="dcterms:W3CDTF">2017-05-26T13:01:00Z</dcterms:created>
  <dcterms:modified xsi:type="dcterms:W3CDTF">2026-02-26T10:52:10Z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A2F453959324421AAF7A0A76D2ECDEEA_12</vt:lpwstr>
  </property>
  <property fmtid="{D5CDD505-2E9C-101B-9397-08002B2CF9AE}" pid="3" name="KSOProductBuildVer">
    <vt:lpwstr>2052-12.1.0.25225</vt:lpwstr>
  </property>
</Properties>
</file>