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4"/>
  </p:handoutMasterIdLst>
  <p:sldIdLst>
    <p:sldId id="991" r:id="rId3"/>
    <p:sldId id="974" r:id="rId5"/>
    <p:sldId id="988" r:id="rId6"/>
    <p:sldId id="983" r:id="rId7"/>
    <p:sldId id="976" r:id="rId8"/>
    <p:sldId id="975" r:id="rId9"/>
    <p:sldId id="935" r:id="rId10"/>
    <p:sldId id="995" r:id="rId11"/>
    <p:sldId id="977" r:id="rId12"/>
    <p:sldId id="992" r:id="rId13"/>
    <p:sldId id="980" r:id="rId14"/>
    <p:sldId id="978" r:id="rId15"/>
    <p:sldId id="981" r:id="rId16"/>
    <p:sldId id="982" r:id="rId17"/>
    <p:sldId id="993" r:id="rId18"/>
    <p:sldId id="985" r:id="rId19"/>
    <p:sldId id="986" r:id="rId20"/>
    <p:sldId id="987" r:id="rId21"/>
    <p:sldId id="989" r:id="rId22"/>
    <p:sldId id="994" r:id="rId23"/>
  </p:sldIdLst>
  <p:sldSz cx="12196445" cy="6858000"/>
  <p:notesSz cx="6858000" cy="9144000"/>
  <p:custDataLst>
    <p:tags r:id="rId28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2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1F1F1"/>
    <a:srgbClr val="E0E0E0"/>
    <a:srgbClr val="006BBC"/>
    <a:srgbClr val="EAEAEA"/>
    <a:srgbClr val="DDDDDD"/>
    <a:srgbClr val="0DC2D5"/>
    <a:srgbClr val="17DCF1"/>
    <a:srgbClr val="12D0CB"/>
    <a:srgbClr val="FDE6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36" autoAdjust="0"/>
    <p:restoredTop sz="49635" autoAdjust="0"/>
  </p:normalViewPr>
  <p:slideViewPr>
    <p:cSldViewPr snapToObjects="1" showGuides="1">
      <p:cViewPr varScale="1">
        <p:scale>
          <a:sx n="115" d="100"/>
          <a:sy n="115" d="100"/>
        </p:scale>
        <p:origin x="540" y="96"/>
      </p:cViewPr>
      <p:guideLst>
        <p:guide orient="horz" pos="2142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69" d="100"/>
          <a:sy n="69" d="100"/>
        </p:scale>
        <p:origin x="-283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8" Type="http://schemas.openxmlformats.org/officeDocument/2006/relationships/tags" Target="tags/tag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610686-844B-4A1B-87C8-BB90DB4BAB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/>
            </a:lvl1pPr>
          </a:lstStyle>
          <a:p>
            <a:endParaRPr lang="zh-CN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/>
            </a:lvl1pPr>
          </a:lstStyle>
          <a:p>
            <a:fld id="{B9EEDA17-7CE7-49CA-897E-A1888A19DA62}" type="datetimeFigureOut">
              <a:rPr lang="zh-CN" altLang="en-US"/>
            </a:fld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sz="1200"/>
            </a:lvl1pPr>
          </a:lstStyle>
          <a:p>
            <a:fld id="{CE1689F0-D8FB-450F-A36F-553F26501FEE}" type="slidenum">
              <a:rPr lang="zh-CN" alt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png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4" Type="http://schemas.openxmlformats.org/officeDocument/2006/relationships/image" Target="../media/image13.png"/><Relationship Id="rId13" Type="http://schemas.openxmlformats.org/officeDocument/2006/relationships/image" Target="../media/image12.png"/><Relationship Id="rId12" Type="http://schemas.openxmlformats.org/officeDocument/2006/relationships/image" Target="../media/image11.png"/><Relationship Id="rId11" Type="http://schemas.openxmlformats.org/officeDocument/2006/relationships/image" Target="../media/image10.png"/><Relationship Id="rId10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43963" y="908050"/>
            <a:ext cx="2743200" cy="5218113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908050"/>
            <a:ext cx="8081963" cy="5218113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ECLOGO-eff-0-1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46913" y="2886609"/>
            <a:ext cx="1060349" cy="798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PECLOGO-eff-0-2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430462" y="2758265"/>
            <a:ext cx="1096814" cy="83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PECLOGO-eff-0-3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40451" y="1447779"/>
            <a:ext cx="3013731" cy="2376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PPECLOGO-eff-0-1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467436" y="3771071"/>
            <a:ext cx="524127" cy="39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PPECLOGO-eff-0-1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376340" y="2904246"/>
            <a:ext cx="401158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PPECLOGO-eff-0-2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277817" y="2574149"/>
            <a:ext cx="981731" cy="75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PPECLOGO-eff-5-4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3261942" y="3206628"/>
            <a:ext cx="1477636" cy="112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PECLOGO-eff-5-2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352404" y="3446014"/>
            <a:ext cx="1834444" cy="143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PPECLOGO-eff-5-4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9886102" y="2725338"/>
            <a:ext cx="1116794" cy="85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7942800" y="3624920"/>
            <a:ext cx="522112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PPECLOGO-eff-0-1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11254880" y="2365000"/>
            <a:ext cx="522110" cy="39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PPECLOGO-eff2-1-2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2054437" y="2795894"/>
            <a:ext cx="1697365" cy="142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3983626" y="2785815"/>
            <a:ext cx="437445" cy="36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PPECLOGO-eff2-1-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8519340" y="3325061"/>
            <a:ext cx="703540" cy="58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239008" y="2909285"/>
            <a:ext cx="360841" cy="30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PPECLOGO-eff2-1-3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9744990" y="3446013"/>
            <a:ext cx="282222" cy="23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rAng="0" ptsTypes="">
                                      <p:cBhvr>
                                        <p:cTn id="3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-0.31632 3.33333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-1.85185E-6 L -0.46684 -1.85185E-6 " pathEditMode="relative" rAng="0" ptsTypes="AA">
                                      <p:cBhvr>
                                        <p:cTn id="4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19531 1.11111E-6 " pathEditMode="relative" rAng="0" ptsTypes="AA">
                                      <p:cBhvr>
                                        <p:cTn id="4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4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43594 2.59259E-6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06" y="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5185E-6 L -0.33577 -1.85185E-6 " pathEditMode="relative" rAng="0" ptsTypes="AA">
                                      <p:cBhvr>
                                        <p:cTn id="4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88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7188 -1.85185E-6 " pathEditMode="relative" rAng="0" ptsTypes="AA">
                                      <p:cBhvr>
                                        <p:cTn id="5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594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0.43906 2.59259E-6 " pathEditMode="relative" rAng="0" ptsTypes="AA">
                                      <p:cBhvr>
                                        <p:cTn id="5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44" y="0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96296E-6 L 0.62813 2.96296E-6 " pathEditMode="relative" rAng="0" ptsTypes="AA">
                                      <p:cBhvr>
                                        <p:cTn id="5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6" y="0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L 0.42465 -2.96296E-6 " pathEditMode="relative" rAng="0" ptsTypes="AA">
                                      <p:cBhvr>
                                        <p:cTn id="5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33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xit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53" presetClass="exit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53" presetClass="exit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53" presetClass="exit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3" presetClass="exit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25624" y="908050"/>
            <a:ext cx="10601349" cy="635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5624" y="1600200"/>
            <a:ext cx="10601349" cy="45259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2" name="Freeform 5"/>
          <p:cNvSpPr/>
          <p:nvPr userDrawn="1"/>
        </p:nvSpPr>
        <p:spPr bwMode="auto">
          <a:xfrm>
            <a:off x="0" y="6624205"/>
            <a:ext cx="10372256" cy="233795"/>
          </a:xfrm>
          <a:custGeom>
            <a:avLst/>
            <a:gdLst>
              <a:gd name="T0" fmla="*/ 0 w 13604"/>
              <a:gd name="T1" fmla="*/ 275 h 275"/>
              <a:gd name="T2" fmla="*/ 13508 w 13604"/>
              <a:gd name="T3" fmla="*/ 275 h 275"/>
              <a:gd name="T4" fmla="*/ 13604 w 13604"/>
              <a:gd name="T5" fmla="*/ 0 h 275"/>
              <a:gd name="T6" fmla="*/ 0 w 13604"/>
              <a:gd name="T7" fmla="*/ 0 h 275"/>
              <a:gd name="T8" fmla="*/ 0 w 13604"/>
              <a:gd name="T9" fmla="*/ 275 h 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604" h="275">
                <a:moveTo>
                  <a:pt x="0" y="275"/>
                </a:moveTo>
                <a:lnTo>
                  <a:pt x="13508" y="275"/>
                </a:lnTo>
                <a:lnTo>
                  <a:pt x="13604" y="0"/>
                </a:lnTo>
                <a:lnTo>
                  <a:pt x="0" y="0"/>
                </a:lnTo>
                <a:lnTo>
                  <a:pt x="0" y="27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" name="Freeform 6"/>
          <p:cNvSpPr/>
          <p:nvPr userDrawn="1"/>
        </p:nvSpPr>
        <p:spPr bwMode="auto">
          <a:xfrm>
            <a:off x="10337503" y="6482033"/>
            <a:ext cx="1859297" cy="375967"/>
          </a:xfrm>
          <a:custGeom>
            <a:avLst/>
            <a:gdLst>
              <a:gd name="T0" fmla="*/ 162 w 2439"/>
              <a:gd name="T1" fmla="*/ 0 h 443"/>
              <a:gd name="T2" fmla="*/ 0 w 2439"/>
              <a:gd name="T3" fmla="*/ 443 h 443"/>
              <a:gd name="T4" fmla="*/ 2439 w 2439"/>
              <a:gd name="T5" fmla="*/ 443 h 443"/>
              <a:gd name="T6" fmla="*/ 2439 w 2439"/>
              <a:gd name="T7" fmla="*/ 0 h 443"/>
              <a:gd name="T8" fmla="*/ 162 w 2439"/>
              <a:gd name="T9" fmla="*/ 0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39" h="443">
                <a:moveTo>
                  <a:pt x="162" y="0"/>
                </a:moveTo>
                <a:lnTo>
                  <a:pt x="0" y="443"/>
                </a:lnTo>
                <a:lnTo>
                  <a:pt x="2439" y="443"/>
                </a:lnTo>
                <a:lnTo>
                  <a:pt x="2439" y="0"/>
                </a:lnTo>
                <a:lnTo>
                  <a:pt x="162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0809099" y="6544615"/>
            <a:ext cx="1115532" cy="24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600" b="0" i="0" u="none" strike="noStrike" cap="none" normalizeH="0" baseline="0" dirty="0">
                <a:ln>
                  <a:noFill/>
                </a:ln>
                <a:solidFill>
                  <a:schemeClr val="accent2"/>
                </a:solidFill>
                <a:effectLst/>
                <a:latin typeface="+mj-ea"/>
                <a:ea typeface="+mj-ea"/>
                <a:cs typeface="宋体" panose="02010600030101010101" pitchFamily="2" charset="-122"/>
              </a:rPr>
              <a:t>第          页</a:t>
            </a: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+mj-ea"/>
              <a:ea typeface="+mj-ea"/>
              <a:cs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38277" y="6500739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BCBF865-A225-49B7-8C06-A3D8CF7C3037}" type="slidenum">
              <a:rPr lang="zh-CN" altLang="en-US" sz="1600" smtClean="0">
                <a:solidFill>
                  <a:schemeClr val="accent2"/>
                </a:solidFill>
                <a:latin typeface="+mj-ea"/>
                <a:ea typeface="+mj-ea"/>
              </a:rPr>
            </a:fld>
            <a:endParaRPr lang="zh-CN" altLang="en-US" sz="16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6375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637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178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788" y="1600200"/>
            <a:ext cx="54133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756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6013" y="1535113"/>
            <a:ext cx="53911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6013" y="2174875"/>
            <a:ext cx="53911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320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8850" y="273050"/>
            <a:ext cx="681831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320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837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837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837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4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100000">
              <a:srgbClr val="E0E0E0"/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908050"/>
            <a:ext cx="109775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dirty="0"/>
              <a:t>单击此处编辑母版标题样式</a:t>
            </a:r>
            <a:endParaRPr lang="zh-CN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75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dirty="0"/>
              <a:t>单击此处编辑母版文本样式</a:t>
            </a:r>
            <a:endParaRPr lang="zh-CN" dirty="0"/>
          </a:p>
          <a:p>
            <a:pPr lvl="1"/>
            <a:r>
              <a:rPr lang="zh-CN" dirty="0"/>
              <a:t>第二级</a:t>
            </a:r>
            <a:endParaRPr lang="zh-CN" dirty="0"/>
          </a:p>
        </p:txBody>
      </p:sp>
      <p:sp>
        <p:nvSpPr>
          <p:cNvPr id="4" name="文本框 3"/>
          <p:cNvSpPr txBox="1"/>
          <p:nvPr userDrawn="1"/>
        </p:nvSpPr>
        <p:spPr>
          <a:xfrm>
            <a:off x="1241693" y="267970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E43C11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E43C11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7" y="144635"/>
            <a:ext cx="890780" cy="9081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  <a:ea typeface="仿宋_GB2312" panose="02010609030101010101" pitchFamily="49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宋体" panose="02010600030101010101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宋体" panose="02010600030101010101" pitchFamily="2" charset="-122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8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0" y="0"/>
            <a:ext cx="12196800" cy="3913816"/>
          </a:xfrm>
          <a:custGeom>
            <a:avLst/>
            <a:gdLst>
              <a:gd name="T0" fmla="*/ 16000 w 16000"/>
              <a:gd name="T1" fmla="*/ 0 h 5120"/>
              <a:gd name="T2" fmla="*/ 0 w 16000"/>
              <a:gd name="T3" fmla="*/ 0 h 5120"/>
              <a:gd name="T4" fmla="*/ 0 w 16000"/>
              <a:gd name="T5" fmla="*/ 5120 h 5120"/>
              <a:gd name="T6" fmla="*/ 4993 w 16000"/>
              <a:gd name="T7" fmla="*/ 5120 h 5120"/>
              <a:gd name="T8" fmla="*/ 5035 w 16000"/>
              <a:gd name="T9" fmla="*/ 5041 h 5120"/>
              <a:gd name="T10" fmla="*/ 16000 w 16000"/>
              <a:gd name="T11" fmla="*/ 5041 h 5120"/>
              <a:gd name="T12" fmla="*/ 16000 w 16000"/>
              <a:gd name="T13" fmla="*/ 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0" h="5120">
                <a:moveTo>
                  <a:pt x="16000" y="0"/>
                </a:moveTo>
                <a:lnTo>
                  <a:pt x="0" y="0"/>
                </a:lnTo>
                <a:lnTo>
                  <a:pt x="0" y="5120"/>
                </a:lnTo>
                <a:lnTo>
                  <a:pt x="4993" y="5120"/>
                </a:lnTo>
                <a:lnTo>
                  <a:pt x="5035" y="5041"/>
                </a:lnTo>
                <a:lnTo>
                  <a:pt x="16000" y="5041"/>
                </a:lnTo>
                <a:lnTo>
                  <a:pt x="160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-1" y="3844908"/>
            <a:ext cx="3866133" cy="81932"/>
          </a:xfrm>
          <a:custGeom>
            <a:avLst/>
            <a:gdLst>
              <a:gd name="T0" fmla="*/ 0 w 4924"/>
              <a:gd name="T1" fmla="*/ 107 h 107"/>
              <a:gd name="T2" fmla="*/ 4867 w 4924"/>
              <a:gd name="T3" fmla="*/ 107 h 107"/>
              <a:gd name="T4" fmla="*/ 4924 w 4924"/>
              <a:gd name="T5" fmla="*/ 0 h 107"/>
              <a:gd name="T6" fmla="*/ 0 w 4924"/>
              <a:gd name="T7" fmla="*/ 0 h 107"/>
              <a:gd name="T8" fmla="*/ 0 w 4924"/>
              <a:gd name="T9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4" h="107">
                <a:moveTo>
                  <a:pt x="0" y="107"/>
                </a:moveTo>
                <a:lnTo>
                  <a:pt x="4867" y="107"/>
                </a:lnTo>
                <a:lnTo>
                  <a:pt x="4924" y="0"/>
                </a:lnTo>
                <a:lnTo>
                  <a:pt x="0" y="0"/>
                </a:lnTo>
                <a:lnTo>
                  <a:pt x="0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3794124" y="3780308"/>
            <a:ext cx="8402675" cy="146532"/>
          </a:xfrm>
          <a:custGeom>
            <a:avLst/>
            <a:gdLst>
              <a:gd name="T0" fmla="*/ 11046 w 11049"/>
              <a:gd name="T1" fmla="*/ 191 h 191"/>
              <a:gd name="T2" fmla="*/ 0 w 11049"/>
              <a:gd name="T3" fmla="*/ 191 h 191"/>
              <a:gd name="T4" fmla="*/ 102 w 11049"/>
              <a:gd name="T5" fmla="*/ 0 h 191"/>
              <a:gd name="T6" fmla="*/ 11049 w 11049"/>
              <a:gd name="T7" fmla="*/ 0 h 191"/>
              <a:gd name="T8" fmla="*/ 11049 w 11049"/>
              <a:gd name="T9" fmla="*/ 186 h 191"/>
              <a:gd name="T10" fmla="*/ 11046 w 11049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9" h="191">
                <a:moveTo>
                  <a:pt x="11046" y="191"/>
                </a:moveTo>
                <a:lnTo>
                  <a:pt x="0" y="191"/>
                </a:lnTo>
                <a:lnTo>
                  <a:pt x="102" y="0"/>
                </a:lnTo>
                <a:lnTo>
                  <a:pt x="11049" y="0"/>
                </a:lnTo>
                <a:lnTo>
                  <a:pt x="11049" y="186"/>
                </a:lnTo>
                <a:lnTo>
                  <a:pt x="11046" y="19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3845" y="4235348"/>
            <a:ext cx="9721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入党积极分子推荐民主评议会</a:t>
            </a:r>
            <a:endParaRPr lang="zh-CN" sz="5400" b="1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597881" y="5319148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b="0" dirty="0" smtClean="0">
                <a:solidFill>
                  <a:schemeClr val="tx2"/>
                </a:solidFill>
              </a:rPr>
              <a:t>建筑学院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2018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级城规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18(1)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班团支部</a:t>
            </a:r>
            <a:endParaRPr lang="zh-CN" sz="2800" b="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5" y="476672"/>
            <a:ext cx="2005441" cy="2044436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97881" y="5882725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b="0" dirty="0" smtClean="0">
                <a:solidFill>
                  <a:schemeClr val="tx2"/>
                </a:solidFill>
              </a:rPr>
              <a:t>2024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年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月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29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日</a:t>
            </a:r>
            <a:endParaRPr lang="zh-CN" sz="2800" b="0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069" y="2780928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85813" y="1943970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/>
                <a:gridCol w="1872208"/>
                <a:gridCol w="1512168"/>
                <a:gridCol w="1008112"/>
                <a:gridCol w="2232248"/>
                <a:gridCol w="2592288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提交入党申请书时间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20220505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20200318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20211113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20210324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20200922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上海市浦东新区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20220917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“推优”候选人名单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85814" y="5805264"/>
            <a:ext cx="1029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solidFill>
                  <a:schemeClr val="accent5"/>
                </a:solidFill>
              </a:rPr>
              <a:t>以上候选人须符合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：（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1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）参加了理论考试，且成绩合格；（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2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）候选人</a:t>
            </a:r>
            <a:r>
              <a:rPr lang="zh-CN" altLang="en-US" dirty="0" smtClean="0">
                <a:solidFill>
                  <a:schemeClr val="accent5"/>
                </a:solidFill>
              </a:rPr>
              <a:t>人数控制在班级团支部团员</a:t>
            </a:r>
            <a:r>
              <a:rPr lang="zh-CN" altLang="en-US" dirty="0">
                <a:solidFill>
                  <a:schemeClr val="accent5"/>
                </a:solidFill>
              </a:rPr>
              <a:t>比例</a:t>
            </a:r>
            <a:r>
              <a:rPr lang="en-US" altLang="zh-CN" dirty="0">
                <a:solidFill>
                  <a:schemeClr val="accent5"/>
                </a:solidFill>
              </a:rPr>
              <a:t>30%</a:t>
            </a:r>
            <a:r>
              <a:rPr lang="zh-CN" altLang="en-US" dirty="0">
                <a:solidFill>
                  <a:schemeClr val="accent5"/>
                </a:solidFill>
              </a:rPr>
              <a:t>以内</a:t>
            </a:r>
            <a:endParaRPr lang="zh-CN" alt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 rot="20826965">
            <a:off x="707591" y="2611230"/>
            <a:ext cx="3306848" cy="3298934"/>
            <a:chOff x="625806" y="2032000"/>
            <a:chExt cx="3317875" cy="3309938"/>
          </a:xfrm>
        </p:grpSpPr>
        <p:sp>
          <p:nvSpPr>
            <p:cNvPr id="31" name="Freeform 21"/>
            <p:cNvSpPr/>
            <p:nvPr/>
          </p:nvSpPr>
          <p:spPr bwMode="auto">
            <a:xfrm>
              <a:off x="865519" y="2032000"/>
              <a:ext cx="1376363" cy="885825"/>
            </a:xfrm>
            <a:custGeom>
              <a:avLst/>
              <a:gdLst>
                <a:gd name="T0" fmla="*/ 227 w 2059"/>
                <a:gd name="T1" fmla="*/ 1328 h 1328"/>
                <a:gd name="T2" fmla="*/ 2059 w 2059"/>
                <a:gd name="T3" fmla="*/ 262 h 1328"/>
                <a:gd name="T4" fmla="*/ 2059 w 2059"/>
                <a:gd name="T5" fmla="*/ 0 h 1328"/>
                <a:gd name="T6" fmla="*/ 0 w 2059"/>
                <a:gd name="T7" fmla="*/ 1197 h 1328"/>
                <a:gd name="T8" fmla="*/ 227 w 2059"/>
                <a:gd name="T9" fmla="*/ 1328 h 1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9" h="1328">
                  <a:moveTo>
                    <a:pt x="227" y="1328"/>
                  </a:moveTo>
                  <a:cubicBezTo>
                    <a:pt x="606" y="706"/>
                    <a:pt x="1282" y="285"/>
                    <a:pt x="2059" y="262"/>
                  </a:cubicBezTo>
                  <a:lnTo>
                    <a:pt x="2059" y="0"/>
                  </a:lnTo>
                  <a:cubicBezTo>
                    <a:pt x="1186" y="23"/>
                    <a:pt x="424" y="497"/>
                    <a:pt x="0" y="1197"/>
                  </a:cubicBezTo>
                  <a:lnTo>
                    <a:pt x="227" y="132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2"/>
            <p:cNvSpPr/>
            <p:nvPr/>
          </p:nvSpPr>
          <p:spPr bwMode="auto">
            <a:xfrm>
              <a:off x="625806" y="2032000"/>
              <a:ext cx="3317875" cy="3309938"/>
            </a:xfrm>
            <a:custGeom>
              <a:avLst/>
              <a:gdLst>
                <a:gd name="T0" fmla="*/ 2527 w 4963"/>
                <a:gd name="T1" fmla="*/ 262 h 4963"/>
                <a:gd name="T2" fmla="*/ 4702 w 4963"/>
                <a:gd name="T3" fmla="*/ 2481 h 4963"/>
                <a:gd name="T4" fmla="*/ 2482 w 4963"/>
                <a:gd name="T5" fmla="*/ 4701 h 4963"/>
                <a:gd name="T6" fmla="*/ 262 w 4963"/>
                <a:gd name="T7" fmla="*/ 2481 h 4963"/>
                <a:gd name="T8" fmla="*/ 530 w 4963"/>
                <a:gd name="T9" fmla="*/ 1424 h 4963"/>
                <a:gd name="T10" fmla="*/ 303 w 4963"/>
                <a:gd name="T11" fmla="*/ 1293 h 4963"/>
                <a:gd name="T12" fmla="*/ 0 w 4963"/>
                <a:gd name="T13" fmla="*/ 2481 h 4963"/>
                <a:gd name="T14" fmla="*/ 2482 w 4963"/>
                <a:gd name="T15" fmla="*/ 4963 h 4963"/>
                <a:gd name="T16" fmla="*/ 4963 w 4963"/>
                <a:gd name="T17" fmla="*/ 2481 h 4963"/>
                <a:gd name="T18" fmla="*/ 2527 w 4963"/>
                <a:gd name="T19" fmla="*/ 0 h 4963"/>
                <a:gd name="T20" fmla="*/ 2527 w 4963"/>
                <a:gd name="T21" fmla="*/ 262 h 4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63" h="4963">
                  <a:moveTo>
                    <a:pt x="2527" y="262"/>
                  </a:moveTo>
                  <a:cubicBezTo>
                    <a:pt x="3732" y="286"/>
                    <a:pt x="4702" y="1271"/>
                    <a:pt x="4702" y="2481"/>
                  </a:cubicBezTo>
                  <a:cubicBezTo>
                    <a:pt x="4702" y="3707"/>
                    <a:pt x="3708" y="4701"/>
                    <a:pt x="2482" y="4701"/>
                  </a:cubicBezTo>
                  <a:cubicBezTo>
                    <a:pt x="1256" y="4701"/>
                    <a:pt x="262" y="3707"/>
                    <a:pt x="262" y="2481"/>
                  </a:cubicBezTo>
                  <a:cubicBezTo>
                    <a:pt x="262" y="2098"/>
                    <a:pt x="359" y="1738"/>
                    <a:pt x="530" y="1424"/>
                  </a:cubicBezTo>
                  <a:lnTo>
                    <a:pt x="303" y="1293"/>
                  </a:lnTo>
                  <a:cubicBezTo>
                    <a:pt x="110" y="1646"/>
                    <a:pt x="0" y="2051"/>
                    <a:pt x="0" y="2481"/>
                  </a:cubicBezTo>
                  <a:cubicBezTo>
                    <a:pt x="0" y="3852"/>
                    <a:pt x="1111" y="4963"/>
                    <a:pt x="2482" y="4963"/>
                  </a:cubicBezTo>
                  <a:cubicBezTo>
                    <a:pt x="3852" y="4963"/>
                    <a:pt x="4963" y="3852"/>
                    <a:pt x="4963" y="2481"/>
                  </a:cubicBezTo>
                  <a:cubicBezTo>
                    <a:pt x="4963" y="1126"/>
                    <a:pt x="3877" y="24"/>
                    <a:pt x="2527" y="0"/>
                  </a:cubicBezTo>
                  <a:lnTo>
                    <a:pt x="2527" y="26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35" name="Freeform 23"/>
          <p:cNvSpPr/>
          <p:nvPr/>
        </p:nvSpPr>
        <p:spPr bwMode="auto">
          <a:xfrm>
            <a:off x="4694073" y="2385772"/>
            <a:ext cx="709613" cy="714375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7" name="Freeform 24"/>
          <p:cNvSpPr/>
          <p:nvPr/>
        </p:nvSpPr>
        <p:spPr bwMode="auto">
          <a:xfrm>
            <a:off x="5473536" y="2385772"/>
            <a:ext cx="5720609" cy="714375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8" name="Freeform 25"/>
          <p:cNvSpPr/>
          <p:nvPr/>
        </p:nvSpPr>
        <p:spPr bwMode="auto">
          <a:xfrm>
            <a:off x="4694073" y="3783306"/>
            <a:ext cx="709613" cy="714375"/>
          </a:xfrm>
          <a:custGeom>
            <a:avLst/>
            <a:gdLst>
              <a:gd name="T0" fmla="*/ 91 w 865"/>
              <a:gd name="T1" fmla="*/ 0 h 865"/>
              <a:gd name="T2" fmla="*/ 774 w 865"/>
              <a:gd name="T3" fmla="*/ 0 h 865"/>
              <a:gd name="T4" fmla="*/ 865 w 865"/>
              <a:gd name="T5" fmla="*/ 91 h 865"/>
              <a:gd name="T6" fmla="*/ 865 w 865"/>
              <a:gd name="T7" fmla="*/ 774 h 865"/>
              <a:gd name="T8" fmla="*/ 774 w 865"/>
              <a:gd name="T9" fmla="*/ 865 h 865"/>
              <a:gd name="T10" fmla="*/ 91 w 865"/>
              <a:gd name="T11" fmla="*/ 865 h 865"/>
              <a:gd name="T12" fmla="*/ 0 w 865"/>
              <a:gd name="T13" fmla="*/ 774 h 865"/>
              <a:gd name="T14" fmla="*/ 0 w 865"/>
              <a:gd name="T15" fmla="*/ 91 h 865"/>
              <a:gd name="T16" fmla="*/ 91 w 865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5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4"/>
                </a:lnTo>
                <a:cubicBezTo>
                  <a:pt x="865" y="824"/>
                  <a:pt x="824" y="865"/>
                  <a:pt x="774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1" name="Freeform 26"/>
          <p:cNvSpPr/>
          <p:nvPr/>
        </p:nvSpPr>
        <p:spPr bwMode="auto">
          <a:xfrm>
            <a:off x="5473536" y="3783306"/>
            <a:ext cx="5720609" cy="714375"/>
          </a:xfrm>
          <a:custGeom>
            <a:avLst/>
            <a:gdLst>
              <a:gd name="T0" fmla="*/ 91 w 8683"/>
              <a:gd name="T1" fmla="*/ 0 h 865"/>
              <a:gd name="T2" fmla="*/ 8591 w 8683"/>
              <a:gd name="T3" fmla="*/ 0 h 865"/>
              <a:gd name="T4" fmla="*/ 8683 w 8683"/>
              <a:gd name="T5" fmla="*/ 91 h 865"/>
              <a:gd name="T6" fmla="*/ 8683 w 8683"/>
              <a:gd name="T7" fmla="*/ 774 h 865"/>
              <a:gd name="T8" fmla="*/ 8591 w 8683"/>
              <a:gd name="T9" fmla="*/ 865 h 865"/>
              <a:gd name="T10" fmla="*/ 91 w 8683"/>
              <a:gd name="T11" fmla="*/ 865 h 865"/>
              <a:gd name="T12" fmla="*/ 0 w 8683"/>
              <a:gd name="T13" fmla="*/ 774 h 865"/>
              <a:gd name="T14" fmla="*/ 0 w 8683"/>
              <a:gd name="T15" fmla="*/ 91 h 865"/>
              <a:gd name="T16" fmla="*/ 91 w 8683"/>
              <a:gd name="T17" fmla="*/ 0 h 8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5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4"/>
                </a:lnTo>
                <a:cubicBezTo>
                  <a:pt x="8683" y="824"/>
                  <a:pt x="8642" y="865"/>
                  <a:pt x="8591" y="865"/>
                </a:cubicBezTo>
                <a:lnTo>
                  <a:pt x="91" y="865"/>
                </a:lnTo>
                <a:cubicBezTo>
                  <a:pt x="41" y="865"/>
                  <a:pt x="0" y="824"/>
                  <a:pt x="0" y="774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2" name="Freeform 27"/>
          <p:cNvSpPr/>
          <p:nvPr/>
        </p:nvSpPr>
        <p:spPr bwMode="auto">
          <a:xfrm>
            <a:off x="4694073" y="5189484"/>
            <a:ext cx="709613" cy="714375"/>
          </a:xfrm>
          <a:custGeom>
            <a:avLst/>
            <a:gdLst>
              <a:gd name="T0" fmla="*/ 91 w 865"/>
              <a:gd name="T1" fmla="*/ 0 h 866"/>
              <a:gd name="T2" fmla="*/ 774 w 865"/>
              <a:gd name="T3" fmla="*/ 0 h 866"/>
              <a:gd name="T4" fmla="*/ 865 w 865"/>
              <a:gd name="T5" fmla="*/ 91 h 866"/>
              <a:gd name="T6" fmla="*/ 865 w 865"/>
              <a:gd name="T7" fmla="*/ 775 h 866"/>
              <a:gd name="T8" fmla="*/ 774 w 865"/>
              <a:gd name="T9" fmla="*/ 866 h 866"/>
              <a:gd name="T10" fmla="*/ 91 w 865"/>
              <a:gd name="T11" fmla="*/ 866 h 866"/>
              <a:gd name="T12" fmla="*/ 0 w 865"/>
              <a:gd name="T13" fmla="*/ 775 h 866"/>
              <a:gd name="T14" fmla="*/ 0 w 865"/>
              <a:gd name="T15" fmla="*/ 91 h 866"/>
              <a:gd name="T16" fmla="*/ 91 w 865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5" h="866">
                <a:moveTo>
                  <a:pt x="91" y="0"/>
                </a:moveTo>
                <a:lnTo>
                  <a:pt x="774" y="0"/>
                </a:lnTo>
                <a:cubicBezTo>
                  <a:pt x="824" y="0"/>
                  <a:pt x="865" y="41"/>
                  <a:pt x="865" y="91"/>
                </a:cubicBezTo>
                <a:lnTo>
                  <a:pt x="865" y="775"/>
                </a:lnTo>
                <a:cubicBezTo>
                  <a:pt x="865" y="825"/>
                  <a:pt x="824" y="866"/>
                  <a:pt x="774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3" name="Freeform 28"/>
          <p:cNvSpPr/>
          <p:nvPr/>
        </p:nvSpPr>
        <p:spPr bwMode="auto">
          <a:xfrm>
            <a:off x="5473536" y="5189484"/>
            <a:ext cx="5720609" cy="714375"/>
          </a:xfrm>
          <a:custGeom>
            <a:avLst/>
            <a:gdLst>
              <a:gd name="T0" fmla="*/ 91 w 8683"/>
              <a:gd name="T1" fmla="*/ 0 h 866"/>
              <a:gd name="T2" fmla="*/ 8591 w 8683"/>
              <a:gd name="T3" fmla="*/ 0 h 866"/>
              <a:gd name="T4" fmla="*/ 8683 w 8683"/>
              <a:gd name="T5" fmla="*/ 91 h 866"/>
              <a:gd name="T6" fmla="*/ 8683 w 8683"/>
              <a:gd name="T7" fmla="*/ 775 h 866"/>
              <a:gd name="T8" fmla="*/ 8591 w 8683"/>
              <a:gd name="T9" fmla="*/ 866 h 866"/>
              <a:gd name="T10" fmla="*/ 91 w 8683"/>
              <a:gd name="T11" fmla="*/ 866 h 866"/>
              <a:gd name="T12" fmla="*/ 0 w 8683"/>
              <a:gd name="T13" fmla="*/ 775 h 866"/>
              <a:gd name="T14" fmla="*/ 0 w 8683"/>
              <a:gd name="T15" fmla="*/ 91 h 866"/>
              <a:gd name="T16" fmla="*/ 91 w 8683"/>
              <a:gd name="T17" fmla="*/ 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8683" h="866">
                <a:moveTo>
                  <a:pt x="91" y="0"/>
                </a:moveTo>
                <a:lnTo>
                  <a:pt x="8591" y="0"/>
                </a:lnTo>
                <a:cubicBezTo>
                  <a:pt x="8642" y="0"/>
                  <a:pt x="8683" y="41"/>
                  <a:pt x="8683" y="91"/>
                </a:cubicBezTo>
                <a:lnTo>
                  <a:pt x="8683" y="775"/>
                </a:lnTo>
                <a:cubicBezTo>
                  <a:pt x="8683" y="825"/>
                  <a:pt x="8642" y="866"/>
                  <a:pt x="8591" y="866"/>
                </a:cubicBezTo>
                <a:lnTo>
                  <a:pt x="91" y="866"/>
                </a:lnTo>
                <a:cubicBezTo>
                  <a:pt x="41" y="866"/>
                  <a:pt x="0" y="825"/>
                  <a:pt x="0" y="775"/>
                </a:cubicBezTo>
                <a:lnTo>
                  <a:pt x="0" y="91"/>
                </a:lnTo>
                <a:cubicBezTo>
                  <a:pt x="0" y="41"/>
                  <a:pt x="41" y="0"/>
                  <a:pt x="91" y="0"/>
                </a:cubicBezTo>
                <a:close/>
              </a:path>
            </a:pathLst>
          </a:custGeom>
          <a:solidFill>
            <a:srgbClr val="FFFFFF"/>
          </a:solidFill>
          <a:ln w="9525" cap="flat">
            <a:solidFill>
              <a:schemeClr val="bg2">
                <a:lumMod val="40000"/>
                <a:lumOff val="60000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8" name="TextBox 47"/>
          <p:cNvSpPr txBox="1"/>
          <p:nvPr/>
        </p:nvSpPr>
        <p:spPr>
          <a:xfrm>
            <a:off x="5639344" y="2450571"/>
            <a:ext cx="446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tx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团费缴纳情况</a:t>
            </a:r>
            <a:endParaRPr lang="zh-CN" altLang="en-US" sz="3200" b="1" dirty="0">
              <a:solidFill>
                <a:schemeClr val="tx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39344" y="3856967"/>
            <a:ext cx="4464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tx2"/>
                </a:solidFill>
              </a:rPr>
              <a:t>青年大学习情况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639343" y="5248527"/>
            <a:ext cx="5554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>
                <a:solidFill>
                  <a:schemeClr val="tx2"/>
                </a:solidFill>
              </a:rPr>
              <a:t>参加组织生活、支部活动情况</a:t>
            </a:r>
            <a:endParaRPr lang="zh-CN" altLang="en-US" dirty="0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813879" y="241979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813879" y="3786831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813879" y="5201242"/>
            <a:ext cx="470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 dirty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36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845" y="3082011"/>
            <a:ext cx="2360094" cy="2405986"/>
          </a:xfrm>
          <a:prstGeom prst="rect">
            <a:avLst/>
          </a:prstGeom>
        </p:spPr>
      </p:pic>
      <p:sp>
        <p:nvSpPr>
          <p:cNvPr id="21" name="TextBox 3"/>
          <p:cNvSpPr txBox="1"/>
          <p:nvPr/>
        </p:nvSpPr>
        <p:spPr>
          <a:xfrm>
            <a:off x="1633884" y="972017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“推优”候选人相关情况介绍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22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候选人自我评述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5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985813" y="1943970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/>
                <a:gridCol w="1872208"/>
                <a:gridCol w="1512168"/>
                <a:gridCol w="1008112"/>
                <a:gridCol w="2232248"/>
                <a:gridCol w="2592288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性别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籍贯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提交入党申请书时间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福建省漳州市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20220505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江西省宜春市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20200318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男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20211113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福建省福州市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20210324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福建省泉州市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20200922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女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>
                          <a:effectLst/>
                        </a:rPr>
                        <a:t>上海市浦东新区</a:t>
                      </a:r>
                      <a:endParaRPr lang="zh-CN" altLang="en-US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 dirty="0">
                          <a:effectLst/>
                        </a:rPr>
                        <a:t>20220917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“推优”候选人名单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85814" y="5805264"/>
            <a:ext cx="102971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dirty="0" smtClean="0">
                <a:solidFill>
                  <a:schemeClr val="accent5"/>
                </a:solidFill>
              </a:rPr>
              <a:t>以上候选人须符合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：（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1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）参加了理论考试，且成绩合格；（</a:t>
            </a:r>
            <a:r>
              <a:rPr lang="en-US" altLang="zh-CN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2</a:t>
            </a:r>
            <a:r>
              <a:rPr lang="zh-CN" altLang="en-US" dirty="0" smtClean="0">
                <a:solidFill>
                  <a:schemeClr val="accent5"/>
                </a:solidFill>
                <a:sym typeface="Wingdings" panose="05000000000000000000" pitchFamily="2" charset="2"/>
              </a:rPr>
              <a:t>）候选人</a:t>
            </a:r>
            <a:r>
              <a:rPr lang="zh-CN" altLang="en-US" dirty="0" smtClean="0">
                <a:solidFill>
                  <a:schemeClr val="accent5"/>
                </a:solidFill>
              </a:rPr>
              <a:t>人数控制在班级团支部团员</a:t>
            </a:r>
            <a:r>
              <a:rPr lang="zh-CN" altLang="en-US" dirty="0">
                <a:solidFill>
                  <a:schemeClr val="accent5"/>
                </a:solidFill>
              </a:rPr>
              <a:t>比例</a:t>
            </a:r>
            <a:r>
              <a:rPr lang="en-US" altLang="zh-CN" dirty="0">
                <a:solidFill>
                  <a:schemeClr val="accent5"/>
                </a:solidFill>
              </a:rPr>
              <a:t>30%</a:t>
            </a:r>
            <a:r>
              <a:rPr lang="zh-CN" altLang="en-US" dirty="0">
                <a:solidFill>
                  <a:schemeClr val="accent5"/>
                </a:solidFill>
              </a:rPr>
              <a:t>以内</a:t>
            </a:r>
            <a:endParaRPr lang="zh-CN" altLang="en-US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团支书做民主投票填表说明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6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188041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填表说明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254391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1717" y="1908115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赞成</a:t>
            </a:r>
            <a:r>
              <a:rPr lang="zh-CN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该同志被推荐为党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积极分子的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打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勾（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Arial" panose="020B0604020202020204" pitchFamily="34" charset="0"/>
              </a:rPr>
              <a:t>√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）或画圈（</a:t>
            </a:r>
            <a:r>
              <a:rPr lang="en-US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  <a:sym typeface="Wingdings 2" panose="05020102010507070707" pitchFamily="18" charset="2"/>
              </a:rPr>
              <a:t>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800" kern="100" dirty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赞成打叉（×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）</a:t>
            </a:r>
            <a:endParaRPr lang="en-US" altLang="zh-CN" sz="2800" kern="1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弃权</a:t>
            </a:r>
            <a:r>
              <a:rPr lang="zh-CN" altLang="zh-CN" sz="2800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不做任何符号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8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严格按照要求填涂选票，否则视为废票。</a:t>
            </a:r>
            <a:endParaRPr lang="zh-CN" altLang="zh-CN" sz="2000" kern="100" dirty="0" smtClean="0">
              <a:solidFill>
                <a:schemeClr val="accent5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en-US" altLang="zh-CN" sz="2800" kern="100" dirty="0" smtClean="0">
                <a:solidFill>
                  <a:schemeClr val="accent5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本次应推荐名额</a:t>
            </a:r>
            <a:r>
              <a:rPr lang="en-US" altLang="zh-CN" sz="2800" u="sng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人，超过</a:t>
            </a:r>
            <a:r>
              <a:rPr lang="en-US" altLang="zh-CN" sz="2800" u="sng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 smtClean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人作废票。</a:t>
            </a:r>
            <a:endParaRPr lang="en-US" altLang="zh-CN" sz="2800" kern="100" dirty="0" smtClean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>
              <a:spcAft>
                <a:spcPts val="0"/>
              </a:spcAft>
            </a:pPr>
            <a:endParaRPr lang="en-US" altLang="zh-CN" sz="2800" kern="100" dirty="0">
              <a:solidFill>
                <a:schemeClr val="accent5"/>
              </a:solidFill>
              <a:effectLst/>
              <a:latin typeface="宋体" panose="02010600030101010101" pitchFamily="2" charset="-122"/>
              <a:cs typeface="Times New Roman" panose="02020603050405020304" pitchFamily="18" charset="0"/>
            </a:endParaRPr>
          </a:p>
          <a:p>
            <a:pPr indent="304800" algn="just">
              <a:spcAft>
                <a:spcPts val="0"/>
              </a:spcAft>
            </a:pPr>
            <a:r>
              <a:rPr lang="zh-CN" altLang="en-US" sz="2800" b="1" kern="100" dirty="0">
                <a:solidFill>
                  <a:srgbClr val="FF0000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要求取得超过应到会有表决权团员半数以上的，才是有效推荐</a:t>
            </a:r>
            <a:endParaRPr lang="en-US" altLang="zh-CN" sz="2800" b="1" kern="100" dirty="0">
              <a:solidFill>
                <a:srgbClr val="FF0000"/>
              </a:solidFill>
              <a:latin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46453" y="-31500"/>
            <a:ext cx="5472608" cy="66132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下发选票、民主投票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7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Oval 39"/>
          <p:cNvSpPr>
            <a:spLocks noChangeAspect="1" noChangeArrowheads="1"/>
          </p:cNvSpPr>
          <p:nvPr/>
        </p:nvSpPr>
        <p:spPr bwMode="auto">
          <a:xfrm>
            <a:off x="4766755" y="3952490"/>
            <a:ext cx="216000" cy="217227"/>
          </a:xfrm>
          <a:prstGeom prst="ellipse">
            <a:avLst/>
          </a:prstGeom>
          <a:solidFill>
            <a:schemeClr val="accent2"/>
          </a:solidFill>
          <a:ln w="285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4982755" y="3861048"/>
            <a:ext cx="60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accent2"/>
                </a:solidFill>
                <a:latin typeface="+mj-ea"/>
                <a:ea typeface="+mj-ea"/>
              </a:rPr>
              <a:t>非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团员不得参与投票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统计投票结果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8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1020366" y="2492896"/>
          <a:ext cx="10153129" cy="3861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05"/>
                <a:gridCol w="1872208"/>
                <a:gridCol w="1512168"/>
                <a:gridCol w="1728191"/>
                <a:gridCol w="1872208"/>
                <a:gridCol w="2232249"/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序号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学号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u="none" strike="noStrike" dirty="0">
                          <a:effectLst/>
                        </a:rPr>
                        <a:t>姓名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赞成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不赞成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弃权</a:t>
                      </a:r>
                      <a:endParaRPr lang="zh-CN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1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庄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2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钟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3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ACH190**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许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4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LSA190**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郑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9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11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5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曾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14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3553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u="none" strike="noStrike">
                          <a:effectLst/>
                        </a:rPr>
                        <a:t>6</a:t>
                      </a:r>
                      <a:endParaRPr lang="en-US" altLang="zh-CN" sz="2000" b="0" i="0" u="none" strike="noStrike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 smtClean="0">
                          <a:effectLst/>
                        </a:rPr>
                        <a:t>UBP200**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2000" u="none" strike="noStrike" dirty="0" smtClean="0">
                          <a:effectLst/>
                        </a:rPr>
                        <a:t>赵</a:t>
                      </a:r>
                      <a:r>
                        <a:rPr lang="en-US" altLang="zh-CN" sz="2000" u="none" strike="noStrike" dirty="0" smtClean="0">
                          <a:effectLst/>
                        </a:rPr>
                        <a:t>**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7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8</a:t>
                      </a:r>
                      <a:endParaRPr lang="zh-CN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17</a:t>
                      </a:r>
                      <a:endParaRPr lang="en-US" altLang="zh-CN" sz="2000" b="0" i="0" u="none" strike="noStrike" dirty="0">
                        <a:solidFill>
                          <a:srgbClr val="00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 marL="12608" marR="12608" marT="1260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1633884" y="900009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统计投票结果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966359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1020366" y="1651447"/>
            <a:ext cx="1033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200" dirty="0" smtClean="0">
                <a:solidFill>
                  <a:schemeClr val="accent5"/>
                </a:solidFill>
              </a:rPr>
              <a:t>本次选举共发出选票</a:t>
            </a:r>
            <a:r>
              <a:rPr lang="en-US" altLang="zh-CN" sz="22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张，收回</a:t>
            </a:r>
            <a:r>
              <a:rPr lang="en-US" altLang="zh-CN" sz="22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张，经清点统计，有效票</a:t>
            </a:r>
            <a:r>
              <a:rPr lang="en-US" altLang="zh-CN" sz="2200" u="sng" dirty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张，无效票</a:t>
            </a:r>
            <a:r>
              <a:rPr lang="en-US" altLang="zh-CN" sz="2200" u="sng" dirty="0">
                <a:solidFill>
                  <a:srgbClr val="FF0000"/>
                </a:solidFill>
              </a:rPr>
              <a:t>XX</a:t>
            </a:r>
            <a:r>
              <a:rPr lang="zh-CN" altLang="en-US" sz="2200" dirty="0" smtClean="0">
                <a:solidFill>
                  <a:schemeClr val="accent5"/>
                </a:solidFill>
              </a:rPr>
              <a:t>张。</a:t>
            </a:r>
            <a:endParaRPr lang="en-US" altLang="zh-CN" sz="2200" dirty="0" smtClean="0">
              <a:solidFill>
                <a:schemeClr val="accent5"/>
              </a:solidFill>
            </a:endParaRPr>
          </a:p>
          <a:p>
            <a:r>
              <a:rPr lang="zh-CN" altLang="en-US" sz="2200" dirty="0" smtClean="0">
                <a:solidFill>
                  <a:schemeClr val="accent5"/>
                </a:solidFill>
              </a:rPr>
              <a:t>其中各候选人得票数：</a:t>
            </a:r>
            <a:endParaRPr lang="zh-CN" altLang="en-US" sz="22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116033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+mn-ea"/>
                <a:ea typeface="+mn-ea"/>
              </a:rPr>
              <a:t>统计投票结果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182383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963271" y="1916832"/>
            <a:ext cx="10334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2400" dirty="0" smtClean="0">
                <a:solidFill>
                  <a:schemeClr val="accent5"/>
                </a:solidFill>
              </a:rPr>
              <a:t>本次选举，赞成人数</a:t>
            </a:r>
            <a:r>
              <a:rPr lang="zh-CN" altLang="en-US" sz="2400" dirty="0" smtClean="0">
                <a:solidFill>
                  <a:srgbClr val="FF0000"/>
                </a:solidFill>
              </a:rPr>
              <a:t>超过应到会有表决权团员半数以上</a:t>
            </a:r>
            <a:r>
              <a:rPr lang="zh-CN" altLang="en-US" sz="2400" dirty="0" smtClean="0">
                <a:solidFill>
                  <a:schemeClr val="accent5"/>
                </a:solidFill>
              </a:rPr>
              <a:t>的候选人为</a:t>
            </a:r>
            <a:endParaRPr lang="zh-CN" altLang="en-US" sz="2400" dirty="0">
              <a:solidFill>
                <a:schemeClr val="accent5"/>
              </a:solidFill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963271" y="3152013"/>
            <a:ext cx="10334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ctr"/>
            <a:r>
              <a:rPr lang="zh-CN" altLang="en-US" sz="4400" b="1" dirty="0" smtClean="0">
                <a:solidFill>
                  <a:srgbClr val="FF0000"/>
                </a:solidFill>
              </a:rPr>
              <a:t>庄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XX</a:t>
            </a:r>
            <a:r>
              <a:rPr lang="zh-CN" altLang="en-US" sz="4400" b="1" dirty="0" smtClean="0">
                <a:solidFill>
                  <a:srgbClr val="FF0000"/>
                </a:solidFill>
              </a:rPr>
              <a:t>，钟</a:t>
            </a:r>
            <a:r>
              <a:rPr lang="en-US" altLang="zh-CN" sz="4400" b="1" dirty="0" smtClean="0">
                <a:solidFill>
                  <a:srgbClr val="FF0000"/>
                </a:solidFill>
              </a:rPr>
              <a:t>XX</a:t>
            </a:r>
            <a:endParaRPr lang="zh-CN" altLang="en-US" sz="4400" b="1" dirty="0">
              <a:solidFill>
                <a:srgbClr val="FF0000"/>
              </a:solidFill>
            </a:endParaRPr>
          </a:p>
        </p:txBody>
      </p:sp>
      <p:sp>
        <p:nvSpPr>
          <p:cNvPr id="9" name="TextBox 14"/>
          <p:cNvSpPr txBox="1"/>
          <p:nvPr/>
        </p:nvSpPr>
        <p:spPr>
          <a:xfrm>
            <a:off x="963270" y="5685876"/>
            <a:ext cx="10334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r>
              <a:rPr lang="zh-CN" altLang="en-US" sz="1800" dirty="0" smtClean="0">
                <a:solidFill>
                  <a:srgbClr val="FF0000"/>
                </a:solidFill>
              </a:rPr>
              <a:t>应到会有表决权团员半数以上</a:t>
            </a:r>
            <a:r>
              <a:rPr lang="en-US" altLang="zh-CN" sz="1800" dirty="0" smtClean="0">
                <a:solidFill>
                  <a:srgbClr val="FF0000"/>
                </a:solidFill>
              </a:rPr>
              <a:t>——</a:t>
            </a:r>
            <a:r>
              <a:rPr lang="zh-CN" altLang="en-US" sz="1800" dirty="0" smtClean="0">
                <a:solidFill>
                  <a:srgbClr val="FF0000"/>
                </a:solidFill>
              </a:rPr>
              <a:t>指的是团支部团员数量的半数，不是现场到会人数的半数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r>
              <a:rPr lang="zh-CN" altLang="en-US" sz="1800" dirty="0" smtClean="0">
                <a:solidFill>
                  <a:schemeClr val="accent5"/>
                </a:solidFill>
              </a:rPr>
              <a:t>例：支部人数</a:t>
            </a:r>
            <a:r>
              <a:rPr lang="en-US" altLang="zh-CN" sz="1800" dirty="0" smtClean="0">
                <a:solidFill>
                  <a:schemeClr val="accent5"/>
                </a:solidFill>
              </a:rPr>
              <a:t>30</a:t>
            </a:r>
            <a:r>
              <a:rPr lang="zh-CN" altLang="en-US" sz="1800" dirty="0" smtClean="0">
                <a:solidFill>
                  <a:schemeClr val="accent5"/>
                </a:solidFill>
              </a:rPr>
              <a:t>人，到会</a:t>
            </a:r>
            <a:r>
              <a:rPr lang="en-US" altLang="zh-CN" sz="1800" dirty="0" smtClean="0">
                <a:solidFill>
                  <a:schemeClr val="accent5"/>
                </a:solidFill>
              </a:rPr>
              <a:t>24</a:t>
            </a:r>
            <a:r>
              <a:rPr lang="zh-CN" altLang="en-US" sz="1800" dirty="0" smtClean="0">
                <a:solidFill>
                  <a:schemeClr val="accent5"/>
                </a:solidFill>
              </a:rPr>
              <a:t>人，有效推荐“赞成”票数要超过</a:t>
            </a:r>
            <a:r>
              <a:rPr lang="en-US" altLang="zh-CN" sz="1800" dirty="0" smtClean="0">
                <a:solidFill>
                  <a:schemeClr val="accent5"/>
                </a:solidFill>
              </a:rPr>
              <a:t>15</a:t>
            </a:r>
            <a:r>
              <a:rPr lang="zh-CN" altLang="en-US" sz="1800" dirty="0" smtClean="0">
                <a:solidFill>
                  <a:schemeClr val="accent5"/>
                </a:solidFill>
              </a:rPr>
              <a:t>票</a:t>
            </a:r>
            <a:endParaRPr lang="zh-CN" altLang="en-US" sz="1800" dirty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确定与会团员情况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1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Oval 39"/>
          <p:cNvSpPr>
            <a:spLocks noChangeAspect="1" noChangeArrowheads="1"/>
          </p:cNvSpPr>
          <p:nvPr/>
        </p:nvSpPr>
        <p:spPr bwMode="auto">
          <a:xfrm>
            <a:off x="4766755" y="3952490"/>
            <a:ext cx="216000" cy="217227"/>
          </a:xfrm>
          <a:prstGeom prst="ellipse">
            <a:avLst/>
          </a:prstGeom>
          <a:solidFill>
            <a:schemeClr val="accent2"/>
          </a:solidFill>
          <a:ln w="28575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2000">
              <a:solidFill>
                <a:schemeClr val="accent2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982755" y="3861048"/>
            <a:ext cx="60841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要求班级团支部</a:t>
            </a:r>
            <a:r>
              <a:rPr lang="en-US" altLang="zh-CN" sz="2000" dirty="0" smtClean="0">
                <a:solidFill>
                  <a:schemeClr val="accent2"/>
                </a:solidFill>
                <a:latin typeface="+mj-ea"/>
                <a:ea typeface="+mj-ea"/>
              </a:rPr>
              <a:t>2/3</a:t>
            </a:r>
            <a:r>
              <a:rPr lang="zh-CN" altLang="en-US" sz="2000" dirty="0" smtClean="0">
                <a:solidFill>
                  <a:schemeClr val="accent2"/>
                </a:solidFill>
                <a:latin typeface="+mj-ea"/>
                <a:ea typeface="+mj-ea"/>
              </a:rPr>
              <a:t>以上的人员到场</a:t>
            </a:r>
            <a:endParaRPr lang="zh-CN" altLang="en-US" sz="2000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1241693" y="267970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E43C11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E43C11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57" y="144635"/>
            <a:ext cx="890780" cy="9081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/>
          <p:cNvSpPr/>
          <p:nvPr/>
        </p:nvSpPr>
        <p:spPr bwMode="auto">
          <a:xfrm>
            <a:off x="0" y="0"/>
            <a:ext cx="12196800" cy="3913816"/>
          </a:xfrm>
          <a:custGeom>
            <a:avLst/>
            <a:gdLst>
              <a:gd name="T0" fmla="*/ 16000 w 16000"/>
              <a:gd name="T1" fmla="*/ 0 h 5120"/>
              <a:gd name="T2" fmla="*/ 0 w 16000"/>
              <a:gd name="T3" fmla="*/ 0 h 5120"/>
              <a:gd name="T4" fmla="*/ 0 w 16000"/>
              <a:gd name="T5" fmla="*/ 5120 h 5120"/>
              <a:gd name="T6" fmla="*/ 4993 w 16000"/>
              <a:gd name="T7" fmla="*/ 5120 h 5120"/>
              <a:gd name="T8" fmla="*/ 5035 w 16000"/>
              <a:gd name="T9" fmla="*/ 5041 h 5120"/>
              <a:gd name="T10" fmla="*/ 16000 w 16000"/>
              <a:gd name="T11" fmla="*/ 5041 h 5120"/>
              <a:gd name="T12" fmla="*/ 16000 w 16000"/>
              <a:gd name="T13" fmla="*/ 0 h 5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000" h="5120">
                <a:moveTo>
                  <a:pt x="16000" y="0"/>
                </a:moveTo>
                <a:lnTo>
                  <a:pt x="0" y="0"/>
                </a:lnTo>
                <a:lnTo>
                  <a:pt x="0" y="5120"/>
                </a:lnTo>
                <a:lnTo>
                  <a:pt x="4993" y="5120"/>
                </a:lnTo>
                <a:lnTo>
                  <a:pt x="5035" y="5041"/>
                </a:lnTo>
                <a:lnTo>
                  <a:pt x="16000" y="5041"/>
                </a:lnTo>
                <a:lnTo>
                  <a:pt x="1600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" name="Freeform 6"/>
          <p:cNvSpPr/>
          <p:nvPr/>
        </p:nvSpPr>
        <p:spPr bwMode="auto">
          <a:xfrm>
            <a:off x="-1" y="3844908"/>
            <a:ext cx="3866133" cy="81932"/>
          </a:xfrm>
          <a:custGeom>
            <a:avLst/>
            <a:gdLst>
              <a:gd name="T0" fmla="*/ 0 w 4924"/>
              <a:gd name="T1" fmla="*/ 107 h 107"/>
              <a:gd name="T2" fmla="*/ 4867 w 4924"/>
              <a:gd name="T3" fmla="*/ 107 h 107"/>
              <a:gd name="T4" fmla="*/ 4924 w 4924"/>
              <a:gd name="T5" fmla="*/ 0 h 107"/>
              <a:gd name="T6" fmla="*/ 0 w 4924"/>
              <a:gd name="T7" fmla="*/ 0 h 107"/>
              <a:gd name="T8" fmla="*/ 0 w 4924"/>
              <a:gd name="T9" fmla="*/ 107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24" h="107">
                <a:moveTo>
                  <a:pt x="0" y="107"/>
                </a:moveTo>
                <a:lnTo>
                  <a:pt x="4867" y="107"/>
                </a:lnTo>
                <a:lnTo>
                  <a:pt x="4924" y="0"/>
                </a:lnTo>
                <a:lnTo>
                  <a:pt x="0" y="0"/>
                </a:lnTo>
                <a:lnTo>
                  <a:pt x="0" y="107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9" name="Freeform 7"/>
          <p:cNvSpPr/>
          <p:nvPr/>
        </p:nvSpPr>
        <p:spPr bwMode="auto">
          <a:xfrm>
            <a:off x="3794124" y="3780308"/>
            <a:ext cx="8402675" cy="146532"/>
          </a:xfrm>
          <a:custGeom>
            <a:avLst/>
            <a:gdLst>
              <a:gd name="T0" fmla="*/ 11046 w 11049"/>
              <a:gd name="T1" fmla="*/ 191 h 191"/>
              <a:gd name="T2" fmla="*/ 0 w 11049"/>
              <a:gd name="T3" fmla="*/ 191 h 191"/>
              <a:gd name="T4" fmla="*/ 102 w 11049"/>
              <a:gd name="T5" fmla="*/ 0 h 191"/>
              <a:gd name="T6" fmla="*/ 11049 w 11049"/>
              <a:gd name="T7" fmla="*/ 0 h 191"/>
              <a:gd name="T8" fmla="*/ 11049 w 11049"/>
              <a:gd name="T9" fmla="*/ 186 h 191"/>
              <a:gd name="T10" fmla="*/ 11046 w 11049"/>
              <a:gd name="T11" fmla="*/ 191 h 1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049" h="191">
                <a:moveTo>
                  <a:pt x="11046" y="191"/>
                </a:moveTo>
                <a:lnTo>
                  <a:pt x="0" y="191"/>
                </a:lnTo>
                <a:lnTo>
                  <a:pt x="102" y="0"/>
                </a:lnTo>
                <a:lnTo>
                  <a:pt x="11049" y="0"/>
                </a:lnTo>
                <a:lnTo>
                  <a:pt x="11049" y="186"/>
                </a:lnTo>
                <a:lnTo>
                  <a:pt x="11046" y="19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1273845" y="4235348"/>
            <a:ext cx="972108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/>
            <a:r>
              <a:rPr lang="zh-CN" altLang="en-US" sz="5400" b="1" dirty="0" smtClean="0">
                <a:solidFill>
                  <a:schemeClr val="accent3"/>
                </a:solidFill>
                <a:latin typeface="+mn-ea"/>
                <a:ea typeface="+mn-ea"/>
              </a:rPr>
              <a:t>入党积极分子推荐民主评议会</a:t>
            </a:r>
            <a:endParaRPr lang="zh-CN" sz="5400" b="1" dirty="0">
              <a:solidFill>
                <a:schemeClr val="accent3"/>
              </a:solidFill>
              <a:latin typeface="+mn-ea"/>
              <a:ea typeface="+mn-ea"/>
            </a:endParaRPr>
          </a:p>
        </p:txBody>
      </p:sp>
      <p:sp>
        <p:nvSpPr>
          <p:cNvPr id="17" name="Rectangle 4"/>
          <p:cNvSpPr txBox="1">
            <a:spLocks noChangeArrowheads="1"/>
          </p:cNvSpPr>
          <p:nvPr/>
        </p:nvSpPr>
        <p:spPr bwMode="auto">
          <a:xfrm>
            <a:off x="1597881" y="5319148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zh-CN" altLang="en-US" sz="2800" b="0" dirty="0" smtClean="0">
                <a:solidFill>
                  <a:schemeClr val="tx2"/>
                </a:solidFill>
              </a:rPr>
              <a:t>建筑学院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2018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级城规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18(1)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班团支部</a:t>
            </a:r>
            <a:endParaRPr lang="zh-CN" sz="2800" b="0" dirty="0">
              <a:solidFill>
                <a:schemeClr val="tx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35" y="476672"/>
            <a:ext cx="2005441" cy="2044436"/>
          </a:xfrm>
          <a:prstGeom prst="rect">
            <a:avLst/>
          </a:prstGeom>
        </p:spPr>
      </p:pic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1597881" y="5882725"/>
            <a:ext cx="9073008" cy="34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800" b="0" dirty="0" smtClean="0">
                <a:solidFill>
                  <a:schemeClr val="tx2"/>
                </a:solidFill>
              </a:rPr>
              <a:t>2024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年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月</a:t>
            </a:r>
            <a:r>
              <a:rPr lang="en-US" altLang="zh-CN" sz="2800" b="0" dirty="0" smtClean="0">
                <a:solidFill>
                  <a:schemeClr val="tx2"/>
                </a:solidFill>
              </a:rPr>
              <a:t>29</a:t>
            </a:r>
            <a:r>
              <a:rPr lang="zh-CN" altLang="en-US" sz="2800" b="0" dirty="0" smtClean="0">
                <a:solidFill>
                  <a:schemeClr val="tx2"/>
                </a:solidFill>
              </a:rPr>
              <a:t>日</a:t>
            </a:r>
            <a:endParaRPr lang="zh-CN" sz="2800" b="0" dirty="0">
              <a:solidFill>
                <a:schemeClr val="tx2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90069" y="2780928"/>
            <a:ext cx="5471373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latin typeface="+mn-ea"/>
                <a:ea typeface="+mn-ea"/>
              </a:rPr>
              <a:t>共青团厦门大学嘉庚学院建筑学院委员会</a:t>
            </a:r>
            <a:endParaRPr lang="zh-CN" altLang="en-US" sz="1600" dirty="0">
              <a:solidFill>
                <a:srgbClr val="F8F8F8"/>
              </a:solidFill>
              <a:latin typeface="+mn-ea"/>
              <a:ea typeface="+mn-ea"/>
            </a:endParaRPr>
          </a:p>
          <a:p>
            <a:pPr algn="dist">
              <a:spcAft>
                <a:spcPts val="600"/>
              </a:spcAft>
            </a:pP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凝聚青年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服务大局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当好桥梁</a:t>
            </a:r>
            <a:r>
              <a:rPr lang="en-US" altLang="zh-CN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|</a:t>
            </a:r>
            <a:r>
              <a:rPr lang="zh-CN" altLang="en-US" sz="1600" dirty="0">
                <a:solidFill>
                  <a:srgbClr val="F8F8F8"/>
                </a:solidFill>
                <a:highlight>
                  <a:srgbClr val="008000"/>
                </a:highlight>
                <a:latin typeface="+mn-ea"/>
                <a:ea typeface="+mn-ea"/>
              </a:rPr>
              <a:t>从严治团</a:t>
            </a:r>
            <a:endParaRPr lang="zh-CN" altLang="en-US" sz="1600" dirty="0">
              <a:solidFill>
                <a:srgbClr val="F8F8F8"/>
              </a:solidFill>
              <a:highlight>
                <a:srgbClr val="008000"/>
              </a:highlight>
              <a:latin typeface="+mn-ea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1588" y="6614576"/>
            <a:ext cx="12196800" cy="243424"/>
            <a:chOff x="1" y="-503"/>
            <a:chExt cx="7616" cy="152"/>
          </a:xfrm>
        </p:grpSpPr>
        <p:sp>
          <p:nvSpPr>
            <p:cNvPr id="7" name="Freeform 5"/>
            <p:cNvSpPr/>
            <p:nvPr/>
          </p:nvSpPr>
          <p:spPr bwMode="auto">
            <a:xfrm>
              <a:off x="1" y="-503"/>
              <a:ext cx="1201" cy="152"/>
            </a:xfrm>
            <a:custGeom>
              <a:avLst/>
              <a:gdLst>
                <a:gd name="T0" fmla="*/ 2524 w 2524"/>
                <a:gd name="T1" fmla="*/ 0 h 275"/>
                <a:gd name="T2" fmla="*/ 2439 w 2524"/>
                <a:gd name="T3" fmla="*/ 275 h 275"/>
                <a:gd name="T4" fmla="*/ 0 w 2524"/>
                <a:gd name="T5" fmla="*/ 275 h 275"/>
                <a:gd name="T6" fmla="*/ 0 w 2524"/>
                <a:gd name="T7" fmla="*/ 0 h 275"/>
                <a:gd name="T8" fmla="*/ 2524 w 2524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24" h="275">
                  <a:moveTo>
                    <a:pt x="2524" y="0"/>
                  </a:moveTo>
                  <a:lnTo>
                    <a:pt x="2439" y="275"/>
                  </a:lnTo>
                  <a:lnTo>
                    <a:pt x="0" y="275"/>
                  </a:lnTo>
                  <a:lnTo>
                    <a:pt x="0" y="0"/>
                  </a:lnTo>
                  <a:lnTo>
                    <a:pt x="252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1187" y="-503"/>
              <a:ext cx="6430" cy="152"/>
            </a:xfrm>
            <a:custGeom>
              <a:avLst/>
              <a:gdLst>
                <a:gd name="T0" fmla="*/ 13509 w 13509"/>
                <a:gd name="T1" fmla="*/ 0 h 275"/>
                <a:gd name="T2" fmla="*/ 13509 w 13509"/>
                <a:gd name="T3" fmla="*/ 275 h 275"/>
                <a:gd name="T4" fmla="*/ 0 w 13509"/>
                <a:gd name="T5" fmla="*/ 275 h 275"/>
                <a:gd name="T6" fmla="*/ 86 w 13509"/>
                <a:gd name="T7" fmla="*/ 0 h 275"/>
                <a:gd name="T8" fmla="*/ 13509 w 13509"/>
                <a:gd name="T9" fmla="*/ 0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09" h="275">
                  <a:moveTo>
                    <a:pt x="13509" y="0"/>
                  </a:moveTo>
                  <a:lnTo>
                    <a:pt x="13509" y="275"/>
                  </a:lnTo>
                  <a:lnTo>
                    <a:pt x="0" y="275"/>
                  </a:lnTo>
                  <a:lnTo>
                    <a:pt x="86" y="0"/>
                  </a:lnTo>
                  <a:lnTo>
                    <a:pt x="1350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TextBox 3"/>
          <p:cNvSpPr txBox="1"/>
          <p:nvPr/>
        </p:nvSpPr>
        <p:spPr>
          <a:xfrm>
            <a:off x="1633884" y="1260049"/>
            <a:ext cx="9433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统计团员到场情况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39" name="Freeform 10"/>
          <p:cNvSpPr>
            <a:spLocks noEditPoints="1"/>
          </p:cNvSpPr>
          <p:nvPr/>
        </p:nvSpPr>
        <p:spPr bwMode="auto">
          <a:xfrm>
            <a:off x="1082085" y="1326399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40" name="TextBox 14"/>
          <p:cNvSpPr txBox="1"/>
          <p:nvPr/>
        </p:nvSpPr>
        <p:spPr>
          <a:xfrm>
            <a:off x="769789" y="2415722"/>
            <a:ext cx="1080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chemeClr val="accent2"/>
                </a:solidFill>
                <a:latin typeface="+mj-ea"/>
                <a:ea typeface="+mj-ea"/>
              </a:defRPr>
            </a:lvl1pPr>
          </a:lstStyle>
          <a:p>
            <a:pPr algn="just"/>
            <a:r>
              <a:rPr lang="zh-CN" altLang="en-US" sz="4800" dirty="0" smtClean="0">
                <a:solidFill>
                  <a:schemeClr val="accent5"/>
                </a:solidFill>
              </a:rPr>
              <a:t>本次大会应到会团员</a:t>
            </a:r>
            <a:r>
              <a:rPr lang="en-US" altLang="zh-CN" sz="48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</a:t>
            </a:r>
            <a:r>
              <a:rPr lang="zh-CN" altLang="en-US" sz="4800" dirty="0">
                <a:solidFill>
                  <a:schemeClr val="accent5"/>
                </a:solidFill>
              </a:rPr>
              <a:t>请假</a:t>
            </a:r>
            <a:r>
              <a:rPr lang="en-US" altLang="zh-CN" sz="4800" u="sng" dirty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人，</a:t>
            </a:r>
            <a:r>
              <a:rPr lang="zh-CN" altLang="en-US" sz="4800" dirty="0" smtClean="0">
                <a:solidFill>
                  <a:schemeClr val="accent5"/>
                </a:solidFill>
              </a:rPr>
              <a:t>实到</a:t>
            </a:r>
            <a:r>
              <a:rPr lang="en-US" altLang="zh-CN" sz="4800" u="sng" dirty="0" smtClean="0">
                <a:solidFill>
                  <a:srgbClr val="FF0000"/>
                </a:solidFill>
              </a:rPr>
              <a:t>XX</a:t>
            </a:r>
            <a:r>
              <a:rPr lang="zh-CN" altLang="en-US" sz="4800" dirty="0">
                <a:solidFill>
                  <a:schemeClr val="accent5"/>
                </a:solidFill>
              </a:rPr>
              <a:t>人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，到会人数超过支部团员总数的</a:t>
            </a:r>
            <a:r>
              <a:rPr lang="en-US" altLang="zh-CN" sz="4800" dirty="0" smtClean="0">
                <a:solidFill>
                  <a:schemeClr val="accent5"/>
                </a:solidFill>
              </a:rPr>
              <a:t>2/3</a:t>
            </a:r>
            <a:r>
              <a:rPr lang="zh-CN" altLang="en-US" sz="4800" dirty="0" smtClean="0">
                <a:solidFill>
                  <a:schemeClr val="accent5"/>
                </a:solidFill>
              </a:rPr>
              <a:t>，符合大会召开的条件。</a:t>
            </a:r>
            <a:endParaRPr lang="en-US" altLang="zh-CN" sz="4800" dirty="0" smtClean="0">
              <a:solidFill>
                <a:schemeClr val="accent5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全体起立，奏唱团歌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2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gimg2.baidu.com/image_search/src=http%3A%2F%2Fimg.alicdn.com%2Fi3%2F2777912941%2FO1CN01ypyqpB1Xb1PNNRJmj_%21%212777912941.jpg&amp;refer=http%3A%2F%2Fimg.alicdn.com&amp;app=2002&amp;size=f9999,10000&amp;q=a80&amp;n=0&amp;g=0n&amp;fmt=auto?sec=1680751904&amp;t=8fed898895801e61b07fdfccf7b75aba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" t="17010" r="776" b="17217"/>
          <a:stretch>
            <a:fillRect/>
          </a:stretch>
        </p:blipFill>
        <p:spPr bwMode="auto">
          <a:xfrm>
            <a:off x="121717" y="91390"/>
            <a:ext cx="9721080" cy="650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W0201806226240777226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8901" y="544522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团支书介绍推荐条件及情况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3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35"/>
            <a:ext cx="12196763" cy="121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885" y="9720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推荐条件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553765" y="1870422"/>
            <a:ext cx="11014356" cy="4564935"/>
          </a:xfrm>
          <a:custGeom>
            <a:avLst/>
            <a:gdLst>
              <a:gd name="T0" fmla="*/ 0 w 12629"/>
              <a:gd name="T1" fmla="*/ 0 h 4426"/>
              <a:gd name="T2" fmla="*/ 12629 w 12629"/>
              <a:gd name="T3" fmla="*/ 0 h 4426"/>
              <a:gd name="T4" fmla="*/ 12508 w 12629"/>
              <a:gd name="T5" fmla="*/ 4426 h 4426"/>
              <a:gd name="T6" fmla="*/ 299 w 12629"/>
              <a:gd name="T7" fmla="*/ 4426 h 4426"/>
              <a:gd name="T8" fmla="*/ 0 w 12629"/>
              <a:gd name="T9" fmla="*/ 0 h 4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629" h="4426">
                <a:moveTo>
                  <a:pt x="0" y="0"/>
                </a:moveTo>
                <a:lnTo>
                  <a:pt x="12629" y="0"/>
                </a:lnTo>
                <a:lnTo>
                  <a:pt x="12508" y="4426"/>
                </a:lnTo>
                <a:lnTo>
                  <a:pt x="299" y="4426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04907" y="1644959"/>
            <a:ext cx="10578342" cy="480837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1082086" y="1993109"/>
            <a:ext cx="10426098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zh-CN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根据《共青团推优入党工作实施办法（试行）》：</a:t>
            </a:r>
            <a:endParaRPr lang="zh-CN" altLang="zh-CN" b="1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推荐对象为年满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18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周岁的优秀共青团员。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推荐对象已向党组织提交入党申请，承认党的纲领和章程，愿意参加党的一个组织并在其中积极工作、执行党的决议和按期交纳党费。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推荐对象应有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年以上的团龄。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推优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”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的比例一般不超过团支部团员人数的</a:t>
            </a:r>
            <a:r>
              <a:rPr lang="en-US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20%</a:t>
            </a: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zh-CN" altLang="zh-CN" sz="2800" b="1" kern="0" dirty="0">
                <a:solidFill>
                  <a:srgbClr val="F8F8F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以下情况不得列为推优对象：</a:t>
            </a:r>
            <a:endParaRPr lang="zh-CN" altLang="zh-CN" b="1" kern="100" dirty="0">
              <a:solidFill>
                <a:srgbClr val="F8F8F8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zh-CN" sz="2400" kern="0" dirty="0">
                <a:solidFill>
                  <a:srgbClr val="F8F8F8"/>
                </a:solidFill>
                <a:latin typeface="等线" panose="02010600030101010101" pitchFamily="2" charset="-122"/>
                <a:cs typeface="宋体" panose="02010600030101010101" pitchFamily="2" charset="-122"/>
              </a:rPr>
              <a:t>对马克思主义缺乏信仰、不具有共产主义觉悟的；在重大政治斗争中立场不坚定、态度不坚决的；传播反党反社会主义言论的；不能严格遵守国家法律规定、存在违法违纪行为的。</a:t>
            </a:r>
            <a:endParaRPr lang="zh-CN" altLang="zh-CN" kern="100" dirty="0">
              <a:solidFill>
                <a:srgbClr val="F8F8F8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644135"/>
            <a:ext cx="12196763" cy="1213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33885" y="972017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n-ea"/>
                <a:ea typeface="+mn-ea"/>
              </a:rPr>
              <a:t>推荐情况</a:t>
            </a:r>
            <a:endParaRPr lang="zh-CN" altLang="en-US" sz="3200" b="1" dirty="0">
              <a:latin typeface="+mn-ea"/>
              <a:ea typeface="+mn-ea"/>
            </a:endParaRPr>
          </a:p>
        </p:txBody>
      </p:sp>
      <p:sp>
        <p:nvSpPr>
          <p:cNvPr id="5" name="Freeform 10"/>
          <p:cNvSpPr>
            <a:spLocks noEditPoints="1"/>
          </p:cNvSpPr>
          <p:nvPr/>
        </p:nvSpPr>
        <p:spPr bwMode="auto">
          <a:xfrm>
            <a:off x="1082085" y="1038367"/>
            <a:ext cx="449832" cy="452080"/>
          </a:xfrm>
          <a:custGeom>
            <a:avLst/>
            <a:gdLst>
              <a:gd name="T0" fmla="*/ 221 w 442"/>
              <a:gd name="T1" fmla="*/ 0 h 442"/>
              <a:gd name="T2" fmla="*/ 442 w 442"/>
              <a:gd name="T3" fmla="*/ 221 h 442"/>
              <a:gd name="T4" fmla="*/ 221 w 442"/>
              <a:gd name="T5" fmla="*/ 442 h 442"/>
              <a:gd name="T6" fmla="*/ 0 w 442"/>
              <a:gd name="T7" fmla="*/ 221 h 442"/>
              <a:gd name="T8" fmla="*/ 221 w 442"/>
              <a:gd name="T9" fmla="*/ 0 h 442"/>
              <a:gd name="T10" fmla="*/ 221 w 442"/>
              <a:gd name="T11" fmla="*/ 45 h 442"/>
              <a:gd name="T12" fmla="*/ 398 w 442"/>
              <a:gd name="T13" fmla="*/ 221 h 442"/>
              <a:gd name="T14" fmla="*/ 221 w 442"/>
              <a:gd name="T15" fmla="*/ 398 h 442"/>
              <a:gd name="T16" fmla="*/ 44 w 442"/>
              <a:gd name="T17" fmla="*/ 221 h 442"/>
              <a:gd name="T18" fmla="*/ 221 w 442"/>
              <a:gd name="T19" fmla="*/ 45 h 442"/>
              <a:gd name="T20" fmla="*/ 366 w 442"/>
              <a:gd name="T21" fmla="*/ 230 h 442"/>
              <a:gd name="T22" fmla="*/ 257 w 442"/>
              <a:gd name="T23" fmla="*/ 293 h 442"/>
              <a:gd name="T24" fmla="*/ 147 w 442"/>
              <a:gd name="T25" fmla="*/ 356 h 442"/>
              <a:gd name="T26" fmla="*/ 147 w 442"/>
              <a:gd name="T27" fmla="*/ 230 h 442"/>
              <a:gd name="T28" fmla="*/ 147 w 442"/>
              <a:gd name="T29" fmla="*/ 104 h 442"/>
              <a:gd name="T30" fmla="*/ 257 w 442"/>
              <a:gd name="T31" fmla="*/ 167 h 442"/>
              <a:gd name="T32" fmla="*/ 366 w 442"/>
              <a:gd name="T33" fmla="*/ 23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42" h="442">
                <a:moveTo>
                  <a:pt x="221" y="0"/>
                </a:moveTo>
                <a:cubicBezTo>
                  <a:pt x="343" y="0"/>
                  <a:pt x="442" y="99"/>
                  <a:pt x="442" y="221"/>
                </a:cubicBezTo>
                <a:cubicBezTo>
                  <a:pt x="442" y="343"/>
                  <a:pt x="343" y="442"/>
                  <a:pt x="221" y="442"/>
                </a:cubicBezTo>
                <a:cubicBezTo>
                  <a:pt x="99" y="442"/>
                  <a:pt x="0" y="343"/>
                  <a:pt x="0" y="221"/>
                </a:cubicBezTo>
                <a:cubicBezTo>
                  <a:pt x="0" y="99"/>
                  <a:pt x="99" y="0"/>
                  <a:pt x="221" y="0"/>
                </a:cubicBezTo>
                <a:close/>
                <a:moveTo>
                  <a:pt x="221" y="45"/>
                </a:moveTo>
                <a:cubicBezTo>
                  <a:pt x="319" y="45"/>
                  <a:pt x="398" y="124"/>
                  <a:pt x="398" y="221"/>
                </a:cubicBezTo>
                <a:cubicBezTo>
                  <a:pt x="398" y="319"/>
                  <a:pt x="319" y="398"/>
                  <a:pt x="221" y="398"/>
                </a:cubicBezTo>
                <a:cubicBezTo>
                  <a:pt x="124" y="398"/>
                  <a:pt x="44" y="319"/>
                  <a:pt x="44" y="221"/>
                </a:cubicBezTo>
                <a:cubicBezTo>
                  <a:pt x="44" y="124"/>
                  <a:pt x="124" y="45"/>
                  <a:pt x="221" y="45"/>
                </a:cubicBezTo>
                <a:close/>
                <a:moveTo>
                  <a:pt x="366" y="230"/>
                </a:moveTo>
                <a:lnTo>
                  <a:pt x="257" y="293"/>
                </a:lnTo>
                <a:lnTo>
                  <a:pt x="147" y="356"/>
                </a:lnTo>
                <a:lnTo>
                  <a:pt x="147" y="230"/>
                </a:lnTo>
                <a:lnTo>
                  <a:pt x="147" y="104"/>
                </a:lnTo>
                <a:lnTo>
                  <a:pt x="257" y="167"/>
                </a:lnTo>
                <a:lnTo>
                  <a:pt x="366" y="23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85331" y="1855520"/>
            <a:ext cx="104260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为确保发展质量，根据学院团委的工作安排和要求，经基础条件筛查、理论考试、团支委会酝酿讨论，产生了</a:t>
            </a:r>
            <a:r>
              <a:rPr lang="en-US" altLang="zh-CN" sz="3600" u="sng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名入党积极分子候选人</a:t>
            </a:r>
            <a:endParaRPr lang="zh-CN" altLang="zh-CN" sz="3600" kern="100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85331" y="3974919"/>
            <a:ext cx="104260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本次“推优”我支部可推选</a:t>
            </a:r>
            <a:r>
              <a:rPr lang="en-US" altLang="zh-CN" sz="3600" u="sng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XX</a:t>
            </a:r>
            <a:r>
              <a:rPr lang="zh-CN" altLang="en-US" sz="36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名入党积极分子</a:t>
            </a:r>
            <a:endParaRPr lang="zh-CN" altLang="zh-CN" sz="3600" kern="100" dirty="0">
              <a:solidFill>
                <a:schemeClr val="accent5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91445" y="5085184"/>
            <a:ext cx="10319504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571500" indent="-5715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32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民主投票时，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赞成人数要小于或等于支部可推选人数，</a:t>
            </a:r>
            <a:r>
              <a:rPr lang="zh-CN" altLang="en-US" sz="3200" kern="100" dirty="0" smtClean="0">
                <a:solidFill>
                  <a:schemeClr val="accent5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多选为</a:t>
            </a:r>
            <a:r>
              <a:rPr lang="zh-CN" altLang="en-US" sz="3200" b="1" kern="100" dirty="0" smtClean="0">
                <a:solidFill>
                  <a:srgbClr val="FF000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“废票”</a:t>
            </a:r>
            <a:endParaRPr lang="zh-CN" altLang="zh-CN" sz="3200" b="1" kern="100" dirty="0">
              <a:solidFill>
                <a:srgbClr val="FF000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 bwMode="auto">
          <a:xfrm>
            <a:off x="3785269" y="2020454"/>
            <a:ext cx="8411531" cy="2817092"/>
          </a:xfrm>
          <a:custGeom>
            <a:avLst/>
            <a:gdLst>
              <a:gd name="T0" fmla="*/ 1136 w 11039"/>
              <a:gd name="T1" fmla="*/ 0 h 3662"/>
              <a:gd name="T2" fmla="*/ 11039 w 11039"/>
              <a:gd name="T3" fmla="*/ 0 h 3662"/>
              <a:gd name="T4" fmla="*/ 11039 w 11039"/>
              <a:gd name="T5" fmla="*/ 3662 h 3662"/>
              <a:gd name="T6" fmla="*/ 0 w 11039"/>
              <a:gd name="T7" fmla="*/ 3662 h 3662"/>
              <a:gd name="T8" fmla="*/ 1136 w 11039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039" h="3662">
                <a:moveTo>
                  <a:pt x="1136" y="0"/>
                </a:moveTo>
                <a:lnTo>
                  <a:pt x="11039" y="0"/>
                </a:lnTo>
                <a:lnTo>
                  <a:pt x="11039" y="3662"/>
                </a:lnTo>
                <a:lnTo>
                  <a:pt x="0" y="3662"/>
                </a:lnTo>
                <a:lnTo>
                  <a:pt x="113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2020454"/>
            <a:ext cx="4548364" cy="2817092"/>
          </a:xfrm>
          <a:custGeom>
            <a:avLst/>
            <a:gdLst>
              <a:gd name="T0" fmla="*/ 5970 w 5970"/>
              <a:gd name="T1" fmla="*/ 0 h 3662"/>
              <a:gd name="T2" fmla="*/ 4846 w 5970"/>
              <a:gd name="T3" fmla="*/ 3662 h 3662"/>
              <a:gd name="T4" fmla="*/ 0 w 5970"/>
              <a:gd name="T5" fmla="*/ 3662 h 3662"/>
              <a:gd name="T6" fmla="*/ 3 w 5970"/>
              <a:gd name="T7" fmla="*/ 0 h 3662"/>
              <a:gd name="T8" fmla="*/ 5970 w 5970"/>
              <a:gd name="T9" fmla="*/ 0 h 36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70" h="3662">
                <a:moveTo>
                  <a:pt x="5970" y="0"/>
                </a:moveTo>
                <a:lnTo>
                  <a:pt x="4846" y="3662"/>
                </a:lnTo>
                <a:lnTo>
                  <a:pt x="0" y="3662"/>
                </a:lnTo>
                <a:lnTo>
                  <a:pt x="3" y="0"/>
                </a:lnTo>
                <a:lnTo>
                  <a:pt x="597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07353" y="3019599"/>
            <a:ext cx="73236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4400" dirty="0" smtClean="0"/>
              <a:t>团支书介绍候选人情况</a:t>
            </a:r>
            <a:endParaRPr lang="zh-CN" altLang="en-US" sz="4400" dirty="0"/>
          </a:p>
        </p:txBody>
      </p:sp>
      <p:sp>
        <p:nvSpPr>
          <p:cNvPr id="28" name="TextBox 27"/>
          <p:cNvSpPr txBox="1"/>
          <p:nvPr/>
        </p:nvSpPr>
        <p:spPr>
          <a:xfrm>
            <a:off x="1936131" y="1943067"/>
            <a:ext cx="1758815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9900" b="1" dirty="0" smtClean="0">
                <a:solidFill>
                  <a:schemeClr val="accent2"/>
                </a:solidFill>
                <a:latin typeface="+mj-ea"/>
                <a:ea typeface="+mj-ea"/>
              </a:rPr>
              <a:t>4</a:t>
            </a:r>
            <a:endParaRPr lang="zh-CN" altLang="en-US" sz="19900" b="1" dirty="0">
              <a:solidFill>
                <a:schemeClr val="accent2"/>
              </a:solidFill>
              <a:latin typeface="+mj-ea"/>
              <a:ea typeface="+mj-ea"/>
            </a:endParaRPr>
          </a:p>
        </p:txBody>
      </p:sp>
      <p:cxnSp>
        <p:nvCxnSpPr>
          <p:cNvPr id="3" name="直接连接符 2"/>
          <p:cNvCxnSpPr/>
          <p:nvPr/>
        </p:nvCxnSpPr>
        <p:spPr bwMode="auto">
          <a:xfrm flipH="1">
            <a:off x="3739487" y="2020454"/>
            <a:ext cx="854832" cy="279720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PRING_ULTRA_SCORM_COURSE_ID" val="66423AEC-52B2-4A93-BCE0-658C0DCAF98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OdaeEo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OdaeEoNwDEewAEAANoDAAAPAAAAAAAAAAEAAAAAAAAAAABub25lL3BsYXllci54bWxQSwUGAAAAAAEAAQA9AAAA7QEAAAAA"/>
  <p:tag name="ISPRING_PRESENTATION_TITLE" val="100153.pptx"/>
  <p:tag name="COMMONDATA" val="eyJoZGlkIjoiMGVkMTY0ZDQ5ZTkxY2UyNWFmMDc3NDM0YTk2ZjAxNjkifQ=="/>
</p:tagLst>
</file>

<file path=ppt/theme/theme1.xml><?xml version="1.0" encoding="utf-8"?>
<a:theme xmlns:a="http://schemas.openxmlformats.org/drawingml/2006/main" name="1_默认设计模板">
  <a:themeElements>
    <a:clrScheme name="自定义 1">
      <a:dk1>
        <a:srgbClr val="C4261D"/>
      </a:dk1>
      <a:lt1>
        <a:srgbClr val="FF9900"/>
      </a:lt1>
      <a:dk2>
        <a:srgbClr val="4D4D4D"/>
      </a:dk2>
      <a:lt2>
        <a:srgbClr val="929090"/>
      </a:lt2>
      <a:accent1>
        <a:srgbClr val="F1F1F1"/>
      </a:accent1>
      <a:accent2>
        <a:srgbClr val="FFFFFF"/>
      </a:accent2>
      <a:accent3>
        <a:srgbClr val="C4261D"/>
      </a:accent3>
      <a:accent4>
        <a:srgbClr val="FF9900"/>
      </a:accent4>
      <a:accent5>
        <a:srgbClr val="4D4D4D"/>
      </a:accent5>
      <a:accent6>
        <a:srgbClr val="999999"/>
      </a:accent6>
      <a:hlink>
        <a:srgbClr val="F1F1F1"/>
      </a:hlink>
      <a:folHlink>
        <a:srgbClr val="DEDEDD"/>
      </a:folHlink>
    </a:clrScheme>
    <a:fontScheme name="默认设计模板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3">
        <a:dk1>
          <a:srgbClr val="000000"/>
        </a:dk1>
        <a:lt1>
          <a:srgbClr val="FFFFD9"/>
        </a:lt1>
        <a:dk2>
          <a:srgbClr val="2B2E30"/>
        </a:dk2>
        <a:lt2>
          <a:srgbClr val="777777"/>
        </a:lt2>
        <a:accent1>
          <a:srgbClr val="7FBA00"/>
        </a:accent1>
        <a:accent2>
          <a:srgbClr val="FCDB00"/>
        </a:accent2>
        <a:accent3>
          <a:srgbClr val="FFFFE9"/>
        </a:accent3>
        <a:accent4>
          <a:srgbClr val="000000"/>
        </a:accent4>
        <a:accent5>
          <a:srgbClr val="C0D9AA"/>
        </a:accent5>
        <a:accent6>
          <a:srgbClr val="E4C600"/>
        </a:accent6>
        <a:hlink>
          <a:srgbClr val="21A3D0"/>
        </a:hlink>
        <a:folHlink>
          <a:srgbClr val="DA25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1639</Words>
  <Application>WPS 演示</Application>
  <PresentationFormat>自定义</PresentationFormat>
  <Paragraphs>377</Paragraphs>
  <Slides>20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仿宋_GB2312</vt:lpstr>
      <vt:lpstr>Calibri</vt:lpstr>
      <vt:lpstr>Times New Roman</vt:lpstr>
      <vt:lpstr>等线</vt:lpstr>
      <vt:lpstr>Arial Unicode MS</vt:lpstr>
      <vt:lpstr>Wingdings 2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100153.pptx</dc:title>
  <dc:creator/>
  <cp:lastModifiedBy>Chapter_G</cp:lastModifiedBy>
  <cp:revision>3</cp:revision>
  <dcterms:created xsi:type="dcterms:W3CDTF">2017-05-26T13:01:00Z</dcterms:created>
  <dcterms:modified xsi:type="dcterms:W3CDTF">2024-02-26T02:06:53Z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A2F453959324421AAF7A0A76D2ECDEEA_12</vt:lpwstr>
  </property>
  <property fmtid="{D5CDD505-2E9C-101B-9397-08002B2CF9AE}" pid="3" name="KSOProductBuildVer">
    <vt:lpwstr>2052-12.1.0.16388</vt:lpwstr>
  </property>
</Properties>
</file>