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991" r:id="rId3"/>
    <p:sldId id="974" r:id="rId5"/>
    <p:sldId id="988" r:id="rId6"/>
    <p:sldId id="983" r:id="rId7"/>
    <p:sldId id="976" r:id="rId8"/>
    <p:sldId id="975" r:id="rId9"/>
    <p:sldId id="935" r:id="rId10"/>
    <p:sldId id="995" r:id="rId11"/>
    <p:sldId id="977" r:id="rId12"/>
    <p:sldId id="992" r:id="rId13"/>
    <p:sldId id="978" r:id="rId14"/>
    <p:sldId id="1010" r:id="rId15"/>
    <p:sldId id="981" r:id="rId16"/>
    <p:sldId id="982" r:id="rId17"/>
    <p:sldId id="993" r:id="rId18"/>
    <p:sldId id="985" r:id="rId19"/>
    <p:sldId id="986" r:id="rId20"/>
    <p:sldId id="987" r:id="rId21"/>
    <p:sldId id="989" r:id="rId22"/>
    <p:sldId id="994" r:id="rId23"/>
  </p:sldIdLst>
  <p:sldSz cx="12196445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6" autoAdjust="0"/>
    <p:restoredTop sz="49635" autoAdjust="0"/>
  </p:normalViewPr>
  <p:slideViewPr>
    <p:cSldViewPr snapToObjects="1" showGuide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团员发展大会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24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2025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12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3720" y="1800225"/>
          <a:ext cx="11330305" cy="407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850"/>
                <a:gridCol w="1664970"/>
                <a:gridCol w="1280160"/>
                <a:gridCol w="896620"/>
                <a:gridCol w="1893570"/>
                <a:gridCol w="2431415"/>
                <a:gridCol w="2331720"/>
              </a:tblGrid>
              <a:tr h="6692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1" u="none" strike="noStrike" dirty="0" smtClean="0">
                          <a:effectLst/>
                        </a:rPr>
                        <a:t>提交入团申请书时间</a:t>
                      </a:r>
                      <a:endParaRPr lang="zh-CN" altLang="en-US" sz="2000" b="1" i="0" u="none" strike="noStrike" dirty="0" smtClean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0" u="none" strike="noStrike" dirty="0" smtClean="0">
                          <a:effectLst/>
                        </a:rPr>
                        <a:t>确定为入团积极分子时间</a:t>
                      </a:r>
                      <a:endParaRPr lang="zh-CN" altLang="en-US" sz="2000" b="1" i="0" u="none" strike="noStrike" dirty="0" smtClean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i="0" u="none" strike="noStrike">
                          <a:effectLst/>
                        </a:rPr>
                        <a:t>20231001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2000">
                          <a:effectLst/>
                          <a:sym typeface="+mn-ea"/>
                        </a:rPr>
                        <a:t>20231001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2000">
                          <a:effectLst/>
                          <a:sym typeface="+mn-ea"/>
                        </a:rPr>
                        <a:t>20231001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2000">
                          <a:effectLst/>
                          <a:sym typeface="+mn-ea"/>
                        </a:rPr>
                        <a:t>20231001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入团发展对象名单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948774"/>
            <a:ext cx="102971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入团发展对象人数控制在班级团支部团员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入团发展对象（逐个）</a:t>
            </a:r>
            <a:endParaRPr lang="zh-CN" altLang="en-US" sz="4400" dirty="0" smtClean="0"/>
          </a:p>
          <a:p>
            <a:r>
              <a:rPr lang="zh-CN" altLang="en-US" sz="4400" dirty="0" smtClean="0"/>
              <a:t>宣读《入团志愿书》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14"/>
          <p:cNvSpPr txBox="1"/>
          <p:nvPr/>
        </p:nvSpPr>
        <p:spPr>
          <a:xfrm>
            <a:off x="803910" y="5733415"/>
            <a:ext cx="10677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有多个发展对象的，需要逐个介绍情况和发表意见（例：庄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**</a:t>
            </a:r>
            <a:r>
              <a:rPr lang="zh-CN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宣读完《入团志愿书》，入团介绍人</a:t>
            </a:r>
            <a:r>
              <a:rPr 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介绍情况和发表意见；钟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zh-CN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宣读完《入团志愿书》，入团介绍人</a:t>
            </a:r>
            <a:r>
              <a:rPr 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介绍情况和发表意见。</a:t>
            </a:r>
            <a:endParaRPr lang="zh-CN" altLang="zh-CN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入团介绍人介绍申请人情况</a:t>
            </a:r>
            <a:endParaRPr lang="zh-CN" altLang="en-US" sz="4400" dirty="0" smtClean="0"/>
          </a:p>
          <a:p>
            <a:r>
              <a:rPr lang="zh-CN" altLang="en-US" sz="4400" dirty="0" smtClean="0"/>
              <a:t>对是否同意其入团表明意见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5520" y="1943735"/>
          <a:ext cx="10314305" cy="385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985"/>
                <a:gridCol w="1991360"/>
                <a:gridCol w="1735455"/>
                <a:gridCol w="2428875"/>
                <a:gridCol w="2881630"/>
              </a:tblGrid>
              <a:tr h="648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入团介绍人</a:t>
                      </a:r>
                      <a:r>
                        <a:rPr lang="en-US" altLang="zh-CN" sz="2000" b="1" u="none" strike="noStrike" dirty="0">
                          <a:effectLst/>
                        </a:rPr>
                        <a:t>1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入团介绍人</a:t>
                      </a:r>
                      <a:r>
                        <a:rPr lang="en-US" altLang="zh-CN" sz="2000" b="1" u="none" strike="noStrike" dirty="0">
                          <a:effectLst/>
                        </a:rPr>
                        <a:t>2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章芯羽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许文彦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章芯羽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许文彦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章芯羽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许文彦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章芯羽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许文彦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入团发展对象名单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803910" y="5517515"/>
            <a:ext cx="10677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有多个发展对象的，需要逐个介绍情况和发表意见（例：庄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**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宣读完《入团志愿书》，入团介绍人</a:t>
            </a:r>
            <a:r>
              <a:rPr 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介绍情况和发表意见；钟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*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宣读完《入团志愿书》，入团介绍人</a:t>
            </a:r>
            <a:r>
              <a:rPr 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介绍情况和发表意见。</a:t>
            </a:r>
            <a:endParaRPr lang="en-US" altLang="zh-CN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该同志被接收为新团员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本次应发展名额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13874"/>
          <a:stretch>
            <a:fillRect/>
          </a:stretch>
        </p:blipFill>
        <p:spPr>
          <a:xfrm>
            <a:off x="7033895" y="260985"/>
            <a:ext cx="4915535" cy="613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9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728191"/>
                <a:gridCol w="1872208"/>
                <a:gridCol w="223224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其中各入团发展对象得票数：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的入团发展对象为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团员发展大会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24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2025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>
                <a:solidFill>
                  <a:schemeClr val="tx2"/>
                </a:solidFill>
              </a:rPr>
              <a:t>12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>
            <a:fillRect/>
          </a:stretch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团支书宣读接收条件及情况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接收条件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中国共产主义青年团发展团员工作细则</a:t>
            </a:r>
            <a:r>
              <a:rPr lang="en-US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zh-CN" sz="28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申请人是年龄在十四周岁以上，二十八周岁以下的中国青年。</a:t>
            </a:r>
            <a:endParaRPr lang="zh-CN" altLang="en-US" sz="2400" kern="0" dirty="0">
              <a:solidFill>
                <a:srgbClr val="F8F8F8"/>
              </a:solidFill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申请人政治标准合格，在学习、生产、工作和社会活动中能发挥模范带头作用。</a:t>
            </a:r>
            <a:endParaRPr lang="zh-CN" altLang="en-US" sz="2400" kern="0" dirty="0">
              <a:solidFill>
                <a:srgbClr val="F8F8F8"/>
              </a:solidFill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申请人已确立为入团积极分子并进行三个月以上的培养教育。</a:t>
            </a:r>
            <a:endParaRPr lang="zh-CN" altLang="en-US" sz="2400" kern="0" dirty="0">
              <a:solidFill>
                <a:srgbClr val="F8F8F8"/>
              </a:solidFill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申请人参加过不少于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学时的团课学习。</a:t>
            </a: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接收情况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、团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入团发展对象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本次我支部可发展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名新团员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560" y="3019425"/>
            <a:ext cx="75539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团支书介绍入团发展对象情况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892*320"/>
  <p:tag name="TABLE_ENDDRAG_RECT" val="43*153*892*320"/>
</p:tagLst>
</file>

<file path=ppt/tags/tag2.xml><?xml version="1.0" encoding="utf-8"?>
<p:tagLst xmlns:p="http://schemas.openxmlformats.org/presentationml/2006/main">
  <p:tag name="TABLE_ENDDRAG_ORIGIN_RECT" val="812*304"/>
  <p:tag name="TABLE_ENDDRAG_RECT" val="77*153*812*304"/>
</p:tagLst>
</file>

<file path=ppt/tags/tag3.xml><?xml version="1.0" encoding="utf-8"?>
<p:tagLst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WPS 演示</Application>
  <PresentationFormat>自定义</PresentationFormat>
  <Paragraphs>297</Paragraphs>
  <Slides>20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仿宋_GB2312</vt:lpstr>
      <vt:lpstr>Calibri</vt:lpstr>
      <vt:lpstr>Times New Roman</vt:lpstr>
      <vt:lpstr>等线</vt:lpstr>
      <vt:lpstr>Arial Unicode MS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>Chapter_G</cp:lastModifiedBy>
  <cp:revision>4</cp:revision>
  <dcterms:created xsi:type="dcterms:W3CDTF">2017-05-26T13:01:00Z</dcterms:created>
  <dcterms:modified xsi:type="dcterms:W3CDTF">2025-12-19T01:27:42Z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F6E5145CEEA9494CAC91E0E6208895CB_13</vt:lpwstr>
  </property>
  <property fmtid="{D5CDD505-2E9C-101B-9397-08002B2CF9AE}" pid="3" name="KSOProductBuildVer">
    <vt:lpwstr>2052-12.1.0.24034</vt:lpwstr>
  </property>
</Properties>
</file>