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991" r:id="rId3"/>
    <p:sldId id="974" r:id="rId5"/>
    <p:sldId id="988" r:id="rId6"/>
    <p:sldId id="983" r:id="rId7"/>
    <p:sldId id="976" r:id="rId8"/>
    <p:sldId id="975" r:id="rId9"/>
    <p:sldId id="935" r:id="rId10"/>
    <p:sldId id="995" r:id="rId11"/>
    <p:sldId id="977" r:id="rId12"/>
    <p:sldId id="992" r:id="rId13"/>
    <p:sldId id="978" r:id="rId14"/>
    <p:sldId id="996" r:id="rId15"/>
    <p:sldId id="997" r:id="rId16"/>
    <p:sldId id="998" r:id="rId17"/>
    <p:sldId id="999" r:id="rId18"/>
    <p:sldId id="1000" r:id="rId19"/>
    <p:sldId id="982" r:id="rId20"/>
    <p:sldId id="993" r:id="rId21"/>
    <p:sldId id="985" r:id="rId22"/>
    <p:sldId id="986" r:id="rId23"/>
    <p:sldId id="987" r:id="rId24"/>
    <p:sldId id="989" r:id="rId25"/>
    <p:sldId id="994" r:id="rId26"/>
  </p:sldIdLst>
  <p:sldSz cx="12196445" cy="685800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36" autoAdjust="0"/>
    <p:restoredTop sz="49635" autoAdjust="0"/>
  </p:normalViewPr>
  <p:slideViewPr>
    <p:cSldViewPr snapToObjects="1" showGuides="1">
      <p:cViewPr varScale="1">
        <p:scale>
          <a:sx n="115" d="100"/>
          <a:sy n="115" d="100"/>
        </p:scale>
        <p:origin x="540" y="96"/>
      </p:cViewPr>
      <p:guideLst>
        <p:guide orient="horz" pos="2154"/>
        <p:guide pos="3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7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5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Freeform 5"/>
          <p:cNvSpPr/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入团发展对象推荐民主评议会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3720" y="1943735"/>
          <a:ext cx="10995025" cy="3862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65"/>
                <a:gridCol w="1574165"/>
                <a:gridCol w="1252220"/>
                <a:gridCol w="741680"/>
                <a:gridCol w="2446655"/>
                <a:gridCol w="1950720"/>
                <a:gridCol w="2242820"/>
              </a:tblGrid>
              <a:tr h="648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1" u="none" strike="noStrike" dirty="0">
                          <a:effectLst/>
                        </a:rPr>
                        <a:t>提交入团申请书时间</a:t>
                      </a:r>
                      <a:endParaRPr lang="zh-CN" altLang="en-US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0" u="none" strike="noStrike" dirty="0">
                          <a:effectLst/>
                        </a:rPr>
                        <a:t>确定为入团积极分子时间</a:t>
                      </a:r>
                      <a:endParaRPr lang="zh-CN" altLang="en-US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入团发展对象候选人名单（依次介绍）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/>
              <a:t>入团发展对象候选人</a:t>
            </a:r>
            <a:endParaRPr lang="zh-CN" altLang="en-US" sz="4400" dirty="0"/>
          </a:p>
          <a:p>
            <a:r>
              <a:rPr lang="zh-CN" altLang="en-US" sz="4400" dirty="0"/>
              <a:t>宣读自己的《入团志愿书》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3720" y="1943735"/>
          <a:ext cx="10995025" cy="3862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65"/>
                <a:gridCol w="1574165"/>
                <a:gridCol w="1252220"/>
                <a:gridCol w="741680"/>
                <a:gridCol w="2446655"/>
                <a:gridCol w="1950720"/>
                <a:gridCol w="2242820"/>
              </a:tblGrid>
              <a:tr h="648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1" u="none" strike="noStrike" dirty="0">
                          <a:effectLst/>
                        </a:rPr>
                        <a:t>提交入团申请书时间</a:t>
                      </a:r>
                      <a:endParaRPr lang="zh-CN" altLang="en-US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0" u="none" strike="noStrike" dirty="0">
                          <a:effectLst/>
                        </a:rPr>
                        <a:t>确定为入团积极分子时间</a:t>
                      </a:r>
                      <a:endParaRPr lang="zh-CN" altLang="en-US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入团发展对象候选人名单（依次宣读）</a:t>
            </a:r>
            <a:endParaRPr lang="en-US" altLang="zh-CN" sz="3200" b="1" dirty="0" smtClean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/>
              <a:t>入团发展对象候选人</a:t>
            </a:r>
            <a:endParaRPr lang="zh-CN" altLang="en-US" sz="4400" dirty="0"/>
          </a:p>
          <a:p>
            <a:r>
              <a:rPr lang="zh-CN" altLang="en-US" sz="4400" dirty="0"/>
              <a:t>宣读自己的《入团志愿书》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3720" y="1943735"/>
          <a:ext cx="10995025" cy="3862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65"/>
                <a:gridCol w="1574165"/>
                <a:gridCol w="1252220"/>
                <a:gridCol w="741680"/>
                <a:gridCol w="2446655"/>
                <a:gridCol w="1950720"/>
                <a:gridCol w="2242820"/>
              </a:tblGrid>
              <a:tr h="648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1" u="none" strike="noStrike" dirty="0">
                          <a:effectLst/>
                        </a:rPr>
                        <a:t>提交入团申请书时间</a:t>
                      </a:r>
                      <a:endParaRPr lang="zh-CN" altLang="en-US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0" u="none" strike="noStrike" dirty="0">
                          <a:effectLst/>
                        </a:rPr>
                        <a:t>确定为入团积极分子时间</a:t>
                      </a:r>
                      <a:endParaRPr lang="zh-CN" altLang="en-US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>
                          <a:effectLst/>
                          <a:sym typeface="+mn-ea"/>
                        </a:rPr>
                        <a:t>20250224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入团发展对象候选人名单（依次宣读）</a:t>
            </a:r>
            <a:endParaRPr lang="en-US" altLang="zh-CN" sz="3200" b="1" dirty="0" smtClean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400" dirty="0"/>
              <a:t>2</a:t>
            </a:r>
            <a:r>
              <a:rPr lang="zh-CN" altLang="en-US" sz="4400" dirty="0"/>
              <a:t>名入团介绍人分别介绍</a:t>
            </a:r>
            <a:endParaRPr lang="zh-CN" altLang="en-US" sz="4400" dirty="0"/>
          </a:p>
          <a:p>
            <a:r>
              <a:rPr lang="zh-CN" altLang="en-US" sz="4400" dirty="0"/>
              <a:t>入团发展对象的有关情况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3720" y="1943735"/>
          <a:ext cx="10995025" cy="3862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65"/>
                <a:gridCol w="1574165"/>
                <a:gridCol w="1252220"/>
                <a:gridCol w="741680"/>
                <a:gridCol w="2446655"/>
                <a:gridCol w="1950720"/>
                <a:gridCol w="2242820"/>
              </a:tblGrid>
              <a:tr h="6483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1" u="none" strike="noStrike" dirty="0">
                          <a:effectLst/>
                        </a:rPr>
                        <a:t>入团介绍人</a:t>
                      </a:r>
                      <a:r>
                        <a:rPr lang="en-US" altLang="zh-CN" sz="2000" b="1" u="none" strike="noStrike" dirty="0">
                          <a:effectLst/>
                        </a:rPr>
                        <a:t>1</a:t>
                      </a:r>
                      <a:endParaRPr lang="en-US" altLang="zh-CN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i="0" u="none" strike="noStrike" dirty="0">
                          <a:effectLst/>
                        </a:rPr>
                        <a:t>入团介绍人</a:t>
                      </a:r>
                      <a:r>
                        <a:rPr lang="en-US" altLang="zh-CN" sz="2000" b="1" i="0" u="none" strike="noStrike" dirty="0">
                          <a:effectLst/>
                        </a:rPr>
                        <a:t>2</a:t>
                      </a:r>
                      <a:endParaRPr lang="en-US" altLang="zh-CN" sz="2000" b="1" i="0" u="none" strike="noStrike" dirty="0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0" i="0" u="none" strike="noStrike">
                          <a:effectLst/>
                        </a:rPr>
                        <a:t>王**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李</a:t>
                      </a:r>
                      <a:r>
                        <a:rPr lang="en-US" altLang="zh-CN" sz="2000" b="0" i="0" u="none" strike="noStrike">
                          <a:effectLst/>
                        </a:rPr>
                        <a:t>**</a:t>
                      </a:r>
                      <a:endParaRPr lang="en-US" altLang="zh-CN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0" i="0" u="none" strike="noStrike">
                          <a:effectLst/>
                        </a:rPr>
                        <a:t>王**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李</a:t>
                      </a:r>
                      <a:r>
                        <a:rPr lang="en-US" altLang="zh-CN" sz="2000" b="0" i="0" u="none" strike="noStrike">
                          <a:effectLst/>
                        </a:rPr>
                        <a:t>**</a:t>
                      </a:r>
                      <a:endParaRPr lang="en-US" altLang="zh-CN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0" i="0" u="none" strike="noStrike">
                          <a:effectLst/>
                        </a:rPr>
                        <a:t>王**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李</a:t>
                      </a:r>
                      <a:r>
                        <a:rPr lang="en-US" altLang="zh-CN" sz="2000" b="0" i="0" u="none" strike="noStrike">
                          <a:effectLst/>
                        </a:rPr>
                        <a:t>**</a:t>
                      </a:r>
                      <a:endParaRPr lang="en-US" altLang="zh-CN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3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0" i="0" u="none" strike="noStrike">
                          <a:effectLst/>
                        </a:rPr>
                        <a:t>王**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李</a:t>
                      </a:r>
                      <a:r>
                        <a:rPr lang="en-US" altLang="zh-CN" sz="2000" b="0" i="0" u="none" strike="noStrike">
                          <a:effectLst/>
                        </a:rPr>
                        <a:t>**</a:t>
                      </a:r>
                      <a:endParaRPr lang="en-US" altLang="zh-CN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0" i="0" u="none" strike="noStrike">
                          <a:effectLst/>
                        </a:rPr>
                        <a:t>王**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李</a:t>
                      </a:r>
                      <a:r>
                        <a:rPr lang="en-US" altLang="zh-CN" sz="2000" b="0" i="0" u="none" strike="noStrike">
                          <a:effectLst/>
                        </a:rPr>
                        <a:t>**</a:t>
                      </a:r>
                      <a:endParaRPr lang="en-US" altLang="zh-CN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9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2000" b="0" i="0" u="none" strike="noStrike">
                          <a:effectLst/>
                        </a:rPr>
                        <a:t>王**</a:t>
                      </a:r>
                      <a:endParaRPr lang="zh-CN" altLang="en-US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0" i="0" u="none" strike="noStrike">
                          <a:effectLst/>
                        </a:rPr>
                        <a:t>李</a:t>
                      </a:r>
                      <a:r>
                        <a:rPr lang="en-US" altLang="zh-CN" sz="2000" b="0" i="0" u="none" strike="noStrike">
                          <a:effectLst/>
                        </a:rPr>
                        <a:t>**</a:t>
                      </a:r>
                      <a:endParaRPr lang="en-US" altLang="zh-CN" sz="2000" b="0" i="0" u="none" strike="noStrike">
                        <a:effectLst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入团发展对象候选人名单（依次说明，并表决意见）</a:t>
            </a:r>
            <a:endParaRPr lang="en-US" altLang="zh-CN" sz="3200" b="1" dirty="0" smtClean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626139" y="5949018"/>
            <a:ext cx="943304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 dirty="0" smtClean="0">
                <a:latin typeface="+mn-ea"/>
                <a:ea typeface="+mn-ea"/>
              </a:rPr>
              <a:t>2</a:t>
            </a:r>
            <a:r>
              <a:rPr lang="zh-CN" altLang="en-US" sz="1600" b="1" dirty="0" smtClean="0">
                <a:latin typeface="+mn-ea"/>
                <a:ea typeface="+mn-ea"/>
              </a:rPr>
              <a:t>名入团介绍人依次介绍入团发展对象候选人的情况，并表明意见（同意</a:t>
            </a:r>
            <a:r>
              <a:rPr lang="en-US" altLang="zh-CN" sz="1600" b="1" dirty="0" smtClean="0">
                <a:latin typeface="+mn-ea"/>
                <a:ea typeface="+mn-ea"/>
              </a:rPr>
              <a:t>/</a:t>
            </a:r>
            <a:r>
              <a:rPr lang="zh-CN" altLang="en-US" sz="1600" b="1" dirty="0" smtClean="0">
                <a:latin typeface="+mn-ea"/>
                <a:ea typeface="+mn-ea"/>
              </a:rPr>
              <a:t>不同意）</a:t>
            </a:r>
            <a:endParaRPr lang="zh-CN" altLang="en-US" sz="16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该同志被推荐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团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的发展对象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勾（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）或画圈（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本次应推荐名额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1160" y="0"/>
            <a:ext cx="5457190" cy="6614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411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9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728191"/>
                <a:gridCol w="1872208"/>
                <a:gridCol w="223224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其中各候选人得票数：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的候选人为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入团发展对象推荐民主评议会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>
            <a:fillRect/>
          </a:stretch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团支书介绍推荐条件及情况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）成为入团积极分子，且培养考察期达到三个月以上；</a:t>
            </a:r>
            <a:endParaRPr lang="en-US" altLang="zh-CN" sz="2400" b="1" kern="0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）成为积极分子后没有受到学校的违纪处分（含学院园区安全检查）；</a:t>
            </a:r>
            <a:endParaRPr lang="en-US" altLang="zh-CN" sz="2400" b="1" kern="0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）前一学期成绩排名在专业前</a:t>
            </a: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，所修全部课程成绩无不及格情况；</a:t>
            </a:r>
            <a:endParaRPr lang="en-US" altLang="zh-CN" sz="2400" b="1" kern="0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）前一学期第二课堂成绩合格；</a:t>
            </a:r>
            <a:endParaRPr lang="en-US" altLang="zh-CN" sz="2400" b="1" kern="0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）成为积极分子后取得志愿服务工时</a:t>
            </a: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小时以上，积极参与迎新志愿服务等活动；</a:t>
            </a:r>
            <a:endParaRPr lang="en-US" altLang="zh-CN" sz="2400" b="1" kern="0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）成为积极分子后积极参与理论学习，且配合组织完成不少于八学时（</a:t>
            </a: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分钟）的团课学习；</a:t>
            </a:r>
            <a:endParaRPr lang="en-US" altLang="zh-CN" sz="2400" b="1" kern="0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kern="0" dirty="0" smtClean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）通过入团发展对象选拔考试；</a:t>
            </a:r>
            <a:endParaRPr lang="zh-CN" altLang="en-US" sz="2400" b="1" kern="0" dirty="0" smtClean="0">
              <a:solidFill>
                <a:srgbClr val="F8F8F8"/>
              </a:solidFill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、团支委会酝酿讨论，产生了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名入团发展对象候选人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本次“推优”我支部可推选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名入团发展对象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560" y="3019425"/>
            <a:ext cx="75812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00" dirty="0" smtClean="0"/>
              <a:t>团支书介绍候选人</a:t>
            </a:r>
            <a:endParaRPr lang="zh-CN" altLang="en-US" sz="4000" dirty="0" smtClean="0"/>
          </a:p>
          <a:p>
            <a:r>
              <a:rPr lang="zh-CN" altLang="en-US" sz="4000" dirty="0"/>
              <a:t>在积极分子考察期的考察情况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843*304"/>
  <p:tag name="TABLE_ENDDRAG_RECT" val="77*153*843*304"/>
</p:tagLst>
</file>

<file path=ppt/tags/tag2.xml><?xml version="1.0" encoding="utf-8"?>
<p:tagLst xmlns:p="http://schemas.openxmlformats.org/presentationml/2006/main">
  <p:tag name="TABLE_ENDDRAG_ORIGIN_RECT" val="843*304"/>
  <p:tag name="TABLE_ENDDRAG_RECT" val="77*153*843*304"/>
</p:tagLst>
</file>

<file path=ppt/tags/tag3.xml><?xml version="1.0" encoding="utf-8"?>
<p:tagLst xmlns:p="http://schemas.openxmlformats.org/presentationml/2006/main">
  <p:tag name="TABLE_ENDDRAG_ORIGIN_RECT" val="843*304"/>
  <p:tag name="TABLE_ENDDRAG_RECT" val="77*153*843*304"/>
</p:tagLst>
</file>

<file path=ppt/tags/tag4.xml><?xml version="1.0" encoding="utf-8"?>
<p:tagLst xmlns:p="http://schemas.openxmlformats.org/presentationml/2006/main">
  <p:tag name="TABLE_ENDDRAG_ORIGIN_RECT" val="843*304"/>
  <p:tag name="TABLE_ENDDRAG_RECT" val="77*153*843*304"/>
</p:tagLst>
</file>

<file path=ppt/tags/tag5.xml><?xml version="1.0" encoding="utf-8"?>
<p:tagLst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2157</Words>
  <Application>WPS 演示</Application>
  <PresentationFormat>自定义</PresentationFormat>
  <Paragraphs>601</Paragraphs>
  <Slides>23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仿宋_GB2312</vt:lpstr>
      <vt:lpstr>Calibri</vt:lpstr>
      <vt:lpstr>Times New Roman</vt:lpstr>
      <vt:lpstr>等线</vt:lpstr>
      <vt:lpstr>Wingdings 2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>Chapter_G</cp:lastModifiedBy>
  <cp:revision>4</cp:revision>
  <dcterms:created xsi:type="dcterms:W3CDTF">2017-05-26T13:01:00Z</dcterms:created>
  <dcterms:modified xsi:type="dcterms:W3CDTF">2025-05-23T06:34:21Z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C50DE6F974884147A66BEA52FE7BC228_12</vt:lpwstr>
  </property>
  <property fmtid="{D5CDD505-2E9C-101B-9397-08002B2CF9AE}" pid="3" name="KSOProductBuildVer">
    <vt:lpwstr>2052-12.1.0.21171</vt:lpwstr>
  </property>
</Properties>
</file>